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0" r:id="rId3"/>
    <p:sldId id="257" r:id="rId4"/>
    <p:sldId id="258" r:id="rId5"/>
    <p:sldId id="263" r:id="rId6"/>
    <p:sldId id="261" r:id="rId7"/>
    <p:sldId id="264" r:id="rId8"/>
    <p:sldId id="262" r:id="rId9"/>
    <p:sldId id="276" r:id="rId10"/>
    <p:sldId id="265" r:id="rId11"/>
    <p:sldId id="259" r:id="rId12"/>
    <p:sldId id="270" r:id="rId13"/>
    <p:sldId id="266" r:id="rId14"/>
    <p:sldId id="274" r:id="rId15"/>
    <p:sldId id="267" r:id="rId16"/>
    <p:sldId id="275" r:id="rId17"/>
    <p:sldId id="268" r:id="rId18"/>
    <p:sldId id="269" r:id="rId19"/>
    <p:sldId id="271" r:id="rId20"/>
    <p:sldId id="272" r:id="rId21"/>
    <p:sldId id="273" r:id="rId22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2" autoAdjust="0"/>
    <p:restoredTop sz="94676" autoAdjust="0"/>
  </p:normalViewPr>
  <p:slideViewPr>
    <p:cSldViewPr>
      <p:cViewPr>
        <p:scale>
          <a:sx n="120" d="100"/>
          <a:sy n="120" d="100"/>
        </p:scale>
        <p:origin x="-522" y="-3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993B05A-1B91-4B46-A5AB-6201B2FB6C93}" type="datetimeFigureOut">
              <a:rPr lang="de-DE"/>
              <a:pPr>
                <a:defRPr/>
              </a:pPr>
              <a:t>11.05.2018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dirty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12B0F26-D02A-44D6-98AB-40C667F1B66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48557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3568" y="1700808"/>
            <a:ext cx="7772400" cy="1470025"/>
          </a:xfrm>
        </p:spPr>
        <p:txBody>
          <a:bodyPr/>
          <a:lstStyle>
            <a:lvl1pPr>
              <a:defRPr lang="de-DE" altLang="de-DE" b="1" kern="0" smtClean="0"/>
            </a:lvl1pPr>
          </a:lstStyle>
          <a:p>
            <a:r>
              <a:rPr lang="de-DE" altLang="de-DE" b="1" kern="0" dirty="0" smtClean="0">
                <a:latin typeface="+mn-lt"/>
              </a:rPr>
              <a:t>Bayerisches</a:t>
            </a:r>
            <a:r>
              <a:rPr lang="de-DE" altLang="de-DE" b="1" kern="0" dirty="0" smtClean="0"/>
              <a:t> Rotes Kreuz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83568" y="3356992"/>
            <a:ext cx="7776864" cy="864096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 smtClean="0"/>
              <a:t>&lt;Thema&gt;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693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310313"/>
            <a:ext cx="46831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97B9C-A3DA-405E-8D3E-BCE82538D91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5" name="Rectangle 1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xy</a:t>
            </a:r>
          </a:p>
        </p:txBody>
      </p:sp>
    </p:spTree>
    <p:extLst>
      <p:ext uri="{BB962C8B-B14F-4D97-AF65-F5344CB8AC3E}">
        <p14:creationId xmlns:p14="http://schemas.microsoft.com/office/powerpoint/2010/main" val="3570511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628800"/>
            <a:ext cx="2057400" cy="4497363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28800"/>
            <a:ext cx="6019800" cy="4497363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310313"/>
            <a:ext cx="46831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2556A-C87C-4A66-804D-0D8ED7ECE72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5" name="Rectangle 1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xy</a:t>
            </a:r>
          </a:p>
        </p:txBody>
      </p:sp>
    </p:spTree>
    <p:extLst>
      <p:ext uri="{BB962C8B-B14F-4D97-AF65-F5344CB8AC3E}">
        <p14:creationId xmlns:p14="http://schemas.microsoft.com/office/powerpoint/2010/main" val="2702822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16416" y="6552157"/>
            <a:ext cx="468313" cy="189211"/>
          </a:xfrm>
          <a:prstGeom prst="rect">
            <a:avLst/>
          </a:prstGeom>
          <a:ln/>
        </p:spPr>
        <p:txBody>
          <a:bodyPr/>
          <a:lstStyle>
            <a:lvl1pPr algn="r">
              <a:defRPr sz="900"/>
            </a:lvl1pPr>
          </a:lstStyle>
          <a:p>
            <a:pPr>
              <a:defRPr/>
            </a:pPr>
            <a:fld id="{EC812933-C86E-4205-B6D9-F12636C4ACAB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438744" y="6549280"/>
            <a:ext cx="50693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smtClean="0"/>
              <a:t>Arbeiten beim Bayerischen Roten Kreuz		Mai 2018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3365890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310313"/>
            <a:ext cx="46831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A0D6B-FF1A-46A8-A87A-C60859B79F7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5" name="Rectangle 1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xy</a:t>
            </a:r>
          </a:p>
        </p:txBody>
      </p:sp>
    </p:spTree>
    <p:extLst>
      <p:ext uri="{BB962C8B-B14F-4D97-AF65-F5344CB8AC3E}">
        <p14:creationId xmlns:p14="http://schemas.microsoft.com/office/powerpoint/2010/main" val="967819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 b="1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310313"/>
            <a:ext cx="46831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A19CE-0958-4962-BC12-FA9FFA9BD69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Rectangle 1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xy</a:t>
            </a:r>
          </a:p>
        </p:txBody>
      </p:sp>
    </p:spTree>
    <p:extLst>
      <p:ext uri="{BB962C8B-B14F-4D97-AF65-F5344CB8AC3E}">
        <p14:creationId xmlns:p14="http://schemas.microsoft.com/office/powerpoint/2010/main" val="2410334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28799"/>
            <a:ext cx="4040188" cy="54607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628799"/>
            <a:ext cx="4041775" cy="54607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310313"/>
            <a:ext cx="46831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A93AD-0DFB-4826-B0E5-E6E8F0D1A37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8" name="Rectangle 1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xy</a:t>
            </a:r>
          </a:p>
        </p:txBody>
      </p:sp>
    </p:spTree>
    <p:extLst>
      <p:ext uri="{BB962C8B-B14F-4D97-AF65-F5344CB8AC3E}">
        <p14:creationId xmlns:p14="http://schemas.microsoft.com/office/powerpoint/2010/main" val="3965998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6262315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310313"/>
            <a:ext cx="46831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64A3C-BEC2-45F8-843C-3001DFBB941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4" name="Rectangle 1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xy</a:t>
            </a:r>
          </a:p>
        </p:txBody>
      </p:sp>
    </p:spTree>
    <p:extLst>
      <p:ext uri="{BB962C8B-B14F-4D97-AF65-F5344CB8AC3E}">
        <p14:creationId xmlns:p14="http://schemas.microsoft.com/office/powerpoint/2010/main" val="1397881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310313"/>
            <a:ext cx="46831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2D1D7-F259-4555-A13A-22937520AC1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3" name="Rectangle 1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xy</a:t>
            </a:r>
          </a:p>
        </p:txBody>
      </p:sp>
    </p:spTree>
    <p:extLst>
      <p:ext uri="{BB962C8B-B14F-4D97-AF65-F5344CB8AC3E}">
        <p14:creationId xmlns:p14="http://schemas.microsoft.com/office/powerpoint/2010/main" val="1114776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538758"/>
            <a:ext cx="6192688" cy="946026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1628800"/>
            <a:ext cx="5111750" cy="44973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2564904"/>
            <a:ext cx="3008313" cy="356125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310313"/>
            <a:ext cx="46831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35FAD-E9EA-4E36-9D8C-B8F262C6C9F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Rectangle 1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xy</a:t>
            </a:r>
          </a:p>
        </p:txBody>
      </p:sp>
    </p:spTree>
    <p:extLst>
      <p:ext uri="{BB962C8B-B14F-4D97-AF65-F5344CB8AC3E}">
        <p14:creationId xmlns:p14="http://schemas.microsoft.com/office/powerpoint/2010/main" val="1788419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628799"/>
            <a:ext cx="5486400" cy="3098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72595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310313"/>
            <a:ext cx="46831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B53BD-FB9A-4700-95E9-88C62A566AB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Rectangle 1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xy</a:t>
            </a:r>
          </a:p>
        </p:txBody>
      </p:sp>
    </p:spTree>
    <p:extLst>
      <p:ext uri="{BB962C8B-B14F-4D97-AF65-F5344CB8AC3E}">
        <p14:creationId xmlns:p14="http://schemas.microsoft.com/office/powerpoint/2010/main" val="407174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262688" cy="54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752"/>
            <a:ext cx="8229600" cy="51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00050" indent="-400050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de-DE" sz="2000" dirty="0" smtClean="0">
                <a:latin typeface="+mn-lt"/>
              </a:rPr>
              <a:t>Muster-Aufzählung</a:t>
            </a:r>
          </a:p>
          <a:p>
            <a:pPr lvl="1"/>
            <a:r>
              <a:rPr lang="de-DE" altLang="de-DE" dirty="0" smtClean="0"/>
              <a:t>Zweite Ebene</a:t>
            </a:r>
          </a:p>
          <a:p>
            <a:pPr lvl="2"/>
            <a:r>
              <a:rPr lang="de-DE" altLang="de-DE" dirty="0" smtClean="0"/>
              <a:t>Dritte Ebene</a:t>
            </a:r>
          </a:p>
          <a:p>
            <a:pPr lvl="3"/>
            <a:r>
              <a:rPr lang="de-DE" altLang="de-DE" dirty="0" smtClean="0"/>
              <a:t>Vierte Ebene</a:t>
            </a:r>
          </a:p>
          <a:p>
            <a:pPr lvl="4"/>
            <a:r>
              <a:rPr lang="de-DE" altLang="de-DE" dirty="0" smtClean="0"/>
              <a:t>Fünfte Ebene</a:t>
            </a:r>
          </a:p>
        </p:txBody>
      </p:sp>
      <p:sp>
        <p:nvSpPr>
          <p:cNvPr id="7" name="Rectangle 13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13" y="6597352"/>
            <a:ext cx="4678363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 b="0">
                <a:latin typeface="+mn-lt"/>
              </a:defRPr>
            </a:lvl1pPr>
          </a:lstStyle>
          <a:p>
            <a:pPr>
              <a:defRPr/>
            </a:pPr>
            <a:r>
              <a:rPr lang="de-DE" dirty="0" smtClean="0"/>
              <a:t>&lt;Arbeiten beim Bayerischen Roten Kreuz&gt;		Mai 2018</a:t>
            </a:r>
            <a:endParaRPr lang="de-DE" dirty="0"/>
          </a:p>
        </p:txBody>
      </p:sp>
      <p:pic>
        <p:nvPicPr>
          <p:cNvPr id="1035" name="Grafik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60648"/>
            <a:ext cx="19431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rade Verbindung 4"/>
          <p:cNvCxnSpPr/>
          <p:nvPr/>
        </p:nvCxnSpPr>
        <p:spPr>
          <a:xfrm>
            <a:off x="468313" y="1052736"/>
            <a:ext cx="8207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>
            <a:off x="468313" y="6453336"/>
            <a:ext cx="8207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116013" y="2152650"/>
            <a:ext cx="7075487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375" tIns="38100" rIns="79375" bIns="38100"/>
          <a:lstStyle/>
          <a:p>
            <a:pPr marL="300038" indent="-300038" defTabSz="800100">
              <a:spcBef>
                <a:spcPct val="20000"/>
              </a:spcBef>
              <a:buClr>
                <a:srgbClr val="FF0000"/>
              </a:buClr>
              <a:defRPr/>
            </a:pPr>
            <a:endParaRPr lang="de-DE" dirty="0"/>
          </a:p>
          <a:p>
            <a:pPr marL="300038" indent="-300038" defTabSz="800100">
              <a:spcBef>
                <a:spcPct val="20000"/>
              </a:spcBef>
              <a:buClr>
                <a:srgbClr val="FF0000"/>
              </a:buClr>
              <a:defRPr/>
            </a:pPr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None/>
        <a:defRPr sz="1800" b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2.5/legalcode" TargetMode="External"/><Relationship Id="rId3" Type="http://schemas.openxmlformats.org/officeDocument/2006/relationships/hyperlink" Target="https://commons.wikimedia.org/wiki/Template:PD-US" TargetMode="External"/><Relationship Id="rId7" Type="http://schemas.openxmlformats.org/officeDocument/2006/relationships/hyperlink" Target="https://creativecommons.org/licenses/by-sa/4.0/legalcode" TargetMode="External"/><Relationship Id="rId2" Type="http://schemas.openxmlformats.org/officeDocument/2006/relationships/hyperlink" Target="https://creativecommons.org/licenses/by-sa/3.0/legalcod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publicdomain/zero/1.0/legalcode" TargetMode="External"/><Relationship Id="rId5" Type="http://schemas.openxmlformats.org/officeDocument/2006/relationships/hyperlink" Target="https://creativecommons.org/licenses/by/3.0/legalcode" TargetMode="External"/><Relationship Id="rId4" Type="http://schemas.openxmlformats.org/officeDocument/2006/relationships/hyperlink" Target="https://creativecommons.org/licenses/by-sa/2.0/de/legalcode" TargetMode="External"/><Relationship Id="rId9" Type="http://schemas.openxmlformats.org/officeDocument/2006/relationships/hyperlink" Target="https://commons.wikimedia.org/wiki/Template:PD-self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71638"/>
            <a:ext cx="7772400" cy="1470025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de-DE" altLang="de-DE" dirty="0" smtClean="0">
                <a:latin typeface="+mn-lt"/>
              </a:rPr>
              <a:t>Arbeiten in Deutschland</a:t>
            </a:r>
            <a:br>
              <a:rPr lang="de-DE" altLang="de-DE" dirty="0" smtClean="0">
                <a:latin typeface="+mn-lt"/>
              </a:rPr>
            </a:br>
            <a:r>
              <a:rPr lang="de-DE" altLang="de-DE" dirty="0" smtClean="0">
                <a:latin typeface="+mn-lt"/>
              </a:rPr>
              <a:t>beim Bayerischen Roten Kreuz </a:t>
            </a:r>
            <a:endParaRPr lang="de-DE" altLang="de-DE" b="1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3644900"/>
            <a:ext cx="864235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de-DE" altLang="de-DE" dirty="0" smtClean="0"/>
          </a:p>
          <a:p>
            <a:pPr eaLnBrk="1" hangingPunct="1">
              <a:lnSpc>
                <a:spcPct val="80000"/>
              </a:lnSpc>
            </a:pPr>
            <a:endParaRPr lang="de-DE" altLang="de-DE" dirty="0" smtClean="0"/>
          </a:p>
          <a:p>
            <a:pPr eaLnBrk="1" hangingPunct="1">
              <a:lnSpc>
                <a:spcPct val="80000"/>
              </a:lnSpc>
            </a:pPr>
            <a:r>
              <a:rPr lang="de-DE" altLang="de-DE" dirty="0" smtClean="0"/>
              <a:t>Vorstellung des zukünftigen Arbeitgebers</a:t>
            </a:r>
          </a:p>
          <a:p>
            <a:pPr eaLnBrk="1" hangingPunct="1">
              <a:lnSpc>
                <a:spcPct val="80000"/>
              </a:lnSpc>
            </a:pPr>
            <a:r>
              <a:rPr lang="de-DE" altLang="de-DE" dirty="0" smtClean="0"/>
              <a:t>und der Region</a:t>
            </a:r>
          </a:p>
          <a:p>
            <a:pPr eaLnBrk="1" hangingPunct="1">
              <a:lnSpc>
                <a:spcPct val="80000"/>
              </a:lnSpc>
            </a:pPr>
            <a:endParaRPr lang="de-DE" alt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Ihr Arbeitsort (Stadt oder Land)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812933-C86E-4205-B6D9-F12636C4ACAB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467544" y="3275106"/>
            <a:ext cx="8208912" cy="397031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de-DE" b="1" dirty="0" smtClean="0"/>
              <a:t>Großstadt</a:t>
            </a:r>
            <a:endParaRPr lang="de-DE" b="1" dirty="0"/>
          </a:p>
          <a:p>
            <a:pPr marL="285750" indent="-285750">
              <a:buFontTx/>
              <a:buChar char="-"/>
            </a:pPr>
            <a:r>
              <a:rPr lang="de-DE" dirty="0" smtClean="0"/>
              <a:t>Viele </a:t>
            </a:r>
            <a:r>
              <a:rPr lang="de-DE" dirty="0"/>
              <a:t>Menschen </a:t>
            </a:r>
            <a:endParaRPr lang="de-DE" dirty="0" smtClean="0"/>
          </a:p>
          <a:p>
            <a:pPr marL="285750" indent="-285750">
              <a:buFontTx/>
              <a:buChar char="-"/>
            </a:pPr>
            <a:r>
              <a:rPr lang="de-DE" dirty="0" smtClean="0"/>
              <a:t>Viele unterschiedliche </a:t>
            </a:r>
            <a:r>
              <a:rPr lang="de-DE" dirty="0"/>
              <a:t>Kulturen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Viele </a:t>
            </a:r>
            <a:r>
              <a:rPr lang="de-DE" dirty="0"/>
              <a:t>kulturelle Angebote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Viele Freizeitmöglichkeiten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Viele Restaurants/Bars/Clubs</a:t>
            </a: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 smtClean="0"/>
              <a:t>Busse </a:t>
            </a:r>
            <a:r>
              <a:rPr lang="de-DE" dirty="0"/>
              <a:t>oder </a:t>
            </a:r>
            <a:r>
              <a:rPr lang="de-DE" dirty="0" smtClean="0"/>
              <a:t>Bahnen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Lauter</a:t>
            </a: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 smtClean="0"/>
              <a:t>Weniger Natur (Parks, Flüsse, Grünanlagen)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Höhere Kosten zum Leben</a:t>
            </a:r>
          </a:p>
          <a:p>
            <a:pPr marL="285750" indent="-285750">
              <a:buFontTx/>
              <a:buChar char="-"/>
            </a:pPr>
            <a:endParaRPr lang="de-DE" dirty="0" smtClean="0"/>
          </a:p>
          <a:p>
            <a:pPr marL="285750" indent="-285750">
              <a:buFontTx/>
              <a:buChar char="-"/>
            </a:pPr>
            <a:endParaRPr lang="de-DE" dirty="0" smtClean="0"/>
          </a:p>
          <a:p>
            <a:endParaRPr lang="de-DE" dirty="0" smtClean="0"/>
          </a:p>
          <a:p>
            <a:r>
              <a:rPr lang="de-DE" b="1" dirty="0" smtClean="0"/>
              <a:t>Kleinerer </a:t>
            </a:r>
            <a:r>
              <a:rPr lang="de-DE" b="1" dirty="0"/>
              <a:t>Ort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Wenige Menschen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Weniger unterschiedliche Kulturen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Weniger kulturelle Angebote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Andere Freizeitmöglichkeiten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Wenige Restaurants/Bars/Clubs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Evtl. </a:t>
            </a:r>
            <a:r>
              <a:rPr lang="de-DE" dirty="0" smtClean="0"/>
              <a:t>wenige </a:t>
            </a:r>
            <a:r>
              <a:rPr lang="de-DE" dirty="0" smtClean="0"/>
              <a:t>Busse/Bahnen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Ruhiger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Viel Natur (Seen, Wald, Wiesen, Berge)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Niedrigere Kosten zum Leben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1"/>
            <a:ext cx="3096344" cy="206422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96752"/>
            <a:ext cx="3105055" cy="206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8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Das Rote Kreuz weltweit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812933-C86E-4205-B6D9-F12636C4ACAB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" t="25374" r="5952" b="14764"/>
          <a:stretch/>
        </p:blipFill>
        <p:spPr>
          <a:xfrm>
            <a:off x="6012160" y="3140968"/>
            <a:ext cx="1626745" cy="133046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4" r="27725" b="32264"/>
          <a:stretch/>
        </p:blipFill>
        <p:spPr bwMode="auto">
          <a:xfrm>
            <a:off x="467544" y="1265891"/>
            <a:ext cx="1132114" cy="118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1590043" y="1629663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Internationales Komitee</a:t>
            </a:r>
          </a:p>
          <a:p>
            <a:r>
              <a:rPr lang="de-DE" dirty="0" smtClean="0"/>
              <a:t>vom Roten Kreuz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6075973" y="1629662"/>
            <a:ext cx="2744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Internationale Föderation</a:t>
            </a:r>
          </a:p>
          <a:p>
            <a:r>
              <a:rPr lang="de-DE" dirty="0" smtClean="0"/>
              <a:t>vom Roten Kreuz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2465566" y="3392125"/>
            <a:ext cx="3610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Weltweit aktuell 190 anerkannte</a:t>
            </a:r>
          </a:p>
          <a:p>
            <a:r>
              <a:rPr lang="de-DE" dirty="0" smtClean="0"/>
              <a:t>Rotkreuz-Gesellschaften</a:t>
            </a:r>
          </a:p>
          <a:p>
            <a:r>
              <a:rPr lang="de-DE" dirty="0" smtClean="0"/>
              <a:t>Zum Beispiel:</a:t>
            </a:r>
            <a:endParaRPr lang="de-DE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963438"/>
            <a:ext cx="1351037" cy="13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193912"/>
            <a:ext cx="2825674" cy="89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 l="11628" t="41917" r="9302" b="19454"/>
          <a:stretch>
            <a:fillRect/>
          </a:stretch>
        </p:blipFill>
        <p:spPr bwMode="auto">
          <a:xfrm>
            <a:off x="4247434" y="1614638"/>
            <a:ext cx="1836205" cy="64807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465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Rotkreuz-Grundsätze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812933-C86E-4205-B6D9-F12636C4ACAB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17082"/>
            <a:ext cx="1641786" cy="1879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996952"/>
            <a:ext cx="1619067" cy="17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09554"/>
            <a:ext cx="1648990" cy="188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2856278"/>
            <a:ext cx="1597497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30" y="4558821"/>
            <a:ext cx="1643385" cy="1867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437112"/>
            <a:ext cx="1604480" cy="183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707" y="2856278"/>
            <a:ext cx="1646381" cy="1868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8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Das Rote Kreuz in Deutschland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812933-C86E-4205-B6D9-F12636C4ACAB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294" y="1220433"/>
            <a:ext cx="2249610" cy="70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757" y="1734782"/>
            <a:ext cx="639067" cy="20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122" y="1468779"/>
            <a:ext cx="639067" cy="20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495" y="2037671"/>
            <a:ext cx="639067" cy="20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27" y="2579622"/>
            <a:ext cx="639067" cy="20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028" y="2393288"/>
            <a:ext cx="1340315" cy="387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/>
          <p:cNvSpPr/>
          <p:nvPr/>
        </p:nvSpPr>
        <p:spPr>
          <a:xfrm>
            <a:off x="3275854" y="1124744"/>
            <a:ext cx="4896544" cy="2088232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4466462" y="1913298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19 Landesverbände</a:t>
            </a:r>
            <a:endParaRPr lang="de-DE" b="1" dirty="0"/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594" y="1228781"/>
            <a:ext cx="639067" cy="20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390" y="2393288"/>
            <a:ext cx="639067" cy="20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828" y="1644650"/>
            <a:ext cx="639067" cy="20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596" y="2959768"/>
            <a:ext cx="639067" cy="20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095" y="1281926"/>
            <a:ext cx="639067" cy="20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6" y="2749835"/>
            <a:ext cx="639067" cy="20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1644650"/>
            <a:ext cx="639067" cy="20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162" y="2191982"/>
            <a:ext cx="639067" cy="20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663" y="1240115"/>
            <a:ext cx="639067" cy="20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229" y="2749835"/>
            <a:ext cx="639067" cy="20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381" y="2458493"/>
            <a:ext cx="639067" cy="20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915" y="2097964"/>
            <a:ext cx="639067" cy="20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737700"/>
            <a:ext cx="639067" cy="20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428" y="1474094"/>
            <a:ext cx="639067" cy="20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feld 43"/>
          <p:cNvSpPr txBox="1"/>
          <p:nvPr/>
        </p:nvSpPr>
        <p:spPr>
          <a:xfrm>
            <a:off x="2217939" y="2990513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73 Kreisverbände</a:t>
            </a:r>
            <a:endParaRPr lang="de-DE" b="1" dirty="0"/>
          </a:p>
        </p:txBody>
      </p:sp>
      <p:pic>
        <p:nvPicPr>
          <p:cNvPr id="45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431650"/>
            <a:ext cx="1099252" cy="31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feld 46"/>
          <p:cNvSpPr txBox="1"/>
          <p:nvPr/>
        </p:nvSpPr>
        <p:spPr>
          <a:xfrm>
            <a:off x="902328" y="4221088"/>
            <a:ext cx="28055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b="1" dirty="0" smtClean="0"/>
              <a:t>Sozialservice-Gesellschaft des BRK</a:t>
            </a:r>
            <a:endParaRPr lang="de-DE" sz="1200" b="1" dirty="0"/>
          </a:p>
        </p:txBody>
      </p:sp>
      <p:sp>
        <p:nvSpPr>
          <p:cNvPr id="24" name="Rechteck 23"/>
          <p:cNvSpPr/>
          <p:nvPr/>
        </p:nvSpPr>
        <p:spPr>
          <a:xfrm>
            <a:off x="4977196" y="3749572"/>
            <a:ext cx="3675735" cy="252898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feld 24"/>
          <p:cNvSpPr txBox="1"/>
          <p:nvPr/>
        </p:nvSpPr>
        <p:spPr>
          <a:xfrm>
            <a:off x="4927198" y="3356992"/>
            <a:ext cx="2021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Ihr Arbeitgeber:</a:t>
            </a:r>
            <a:endParaRPr lang="de-DE" dirty="0" smtClean="0"/>
          </a:p>
        </p:txBody>
      </p:sp>
      <p:sp>
        <p:nvSpPr>
          <p:cNvPr id="52" name="Ellipse 51"/>
          <p:cNvSpPr/>
          <p:nvPr/>
        </p:nvSpPr>
        <p:spPr>
          <a:xfrm rot="19737504">
            <a:off x="585416" y="2728748"/>
            <a:ext cx="4803025" cy="1933107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3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780" y="3789040"/>
            <a:ext cx="1356692" cy="39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Grafik 53" descr="SeniorenWohnen-300px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61807" y="3789040"/>
            <a:ext cx="1907690" cy="447763"/>
          </a:xfrm>
          <a:prstGeom prst="rect">
            <a:avLst/>
          </a:prstGeom>
        </p:spPr>
      </p:pic>
      <p:pic>
        <p:nvPicPr>
          <p:cNvPr id="55" name="Grafik 54" descr="SeniorenWohnen-300px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20871" y="4581128"/>
            <a:ext cx="1534905" cy="360265"/>
          </a:xfrm>
          <a:prstGeom prst="rect">
            <a:avLst/>
          </a:prstGeom>
        </p:spPr>
      </p:pic>
      <p:sp>
        <p:nvSpPr>
          <p:cNvPr id="57" name="Textfeld 56"/>
          <p:cNvSpPr txBox="1"/>
          <p:nvPr/>
        </p:nvSpPr>
        <p:spPr>
          <a:xfrm>
            <a:off x="4995343" y="4345067"/>
            <a:ext cx="3523717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25475" algn="r"/>
                <a:tab pos="717550" algn="l"/>
              </a:tabLst>
            </a:pPr>
            <a:r>
              <a:rPr lang="de-DE" sz="1500" dirty="0" smtClean="0"/>
              <a:t>	125	Stationäre Einrichtungen</a:t>
            </a:r>
          </a:p>
          <a:p>
            <a:pPr>
              <a:tabLst>
                <a:tab pos="625475" algn="r"/>
                <a:tab pos="717550" algn="l"/>
              </a:tabLst>
            </a:pPr>
            <a:r>
              <a:rPr lang="de-DE" sz="1500" dirty="0"/>
              <a:t>	</a:t>
            </a:r>
            <a:r>
              <a:rPr lang="de-DE" sz="1500" dirty="0" smtClean="0"/>
              <a:t>		</a:t>
            </a:r>
            <a:r>
              <a:rPr lang="de-DE" sz="1100" dirty="0" smtClean="0"/>
              <a:t>(12.613 Plätze)</a:t>
            </a:r>
          </a:p>
          <a:p>
            <a:pPr>
              <a:tabLst>
                <a:tab pos="625475" algn="r"/>
                <a:tab pos="717550" algn="l"/>
              </a:tabLst>
            </a:pPr>
            <a:r>
              <a:rPr lang="de-DE" sz="1500" dirty="0" smtClean="0"/>
              <a:t>	35 	Tagespflegeeinrichtungen</a:t>
            </a:r>
          </a:p>
          <a:p>
            <a:pPr>
              <a:tabLst>
                <a:tab pos="625475" algn="r"/>
                <a:tab pos="717550" algn="l"/>
              </a:tabLst>
            </a:pPr>
            <a:r>
              <a:rPr lang="de-DE" sz="1500" dirty="0"/>
              <a:t>	</a:t>
            </a:r>
            <a:r>
              <a:rPr lang="de-DE" sz="1500" dirty="0" smtClean="0"/>
              <a:t>		</a:t>
            </a:r>
            <a:r>
              <a:rPr lang="de-DE" sz="1100" dirty="0" smtClean="0"/>
              <a:t>(</a:t>
            </a:r>
            <a:r>
              <a:rPr lang="de-DE" sz="1100" dirty="0"/>
              <a:t>496 Plätze)</a:t>
            </a:r>
          </a:p>
          <a:p>
            <a:pPr>
              <a:tabLst>
                <a:tab pos="625475" algn="r"/>
                <a:tab pos="717550" algn="l"/>
              </a:tabLst>
            </a:pPr>
            <a:r>
              <a:rPr lang="de-DE" sz="1500" dirty="0" smtClean="0"/>
              <a:t>	120 	Ambulante Pflegedienste</a:t>
            </a:r>
          </a:p>
          <a:p>
            <a:pPr>
              <a:tabLst>
                <a:tab pos="625475" algn="r"/>
                <a:tab pos="717550" algn="l"/>
              </a:tabLst>
            </a:pPr>
            <a:r>
              <a:rPr lang="de-DE" sz="1500" dirty="0"/>
              <a:t>	</a:t>
            </a:r>
            <a:r>
              <a:rPr lang="de-DE" sz="1500" dirty="0" smtClean="0"/>
              <a:t>		</a:t>
            </a:r>
            <a:r>
              <a:rPr lang="de-DE" sz="1100" dirty="0" smtClean="0"/>
              <a:t>(</a:t>
            </a:r>
            <a:r>
              <a:rPr lang="de-DE" sz="1100" dirty="0"/>
              <a:t>11.500 Patienten</a:t>
            </a:r>
            <a:r>
              <a:rPr lang="de-DE" sz="1100" dirty="0" smtClean="0"/>
              <a:t>)</a:t>
            </a:r>
          </a:p>
          <a:p>
            <a:pPr>
              <a:tabLst>
                <a:tab pos="625475" algn="r"/>
                <a:tab pos="717550" algn="l"/>
              </a:tabLst>
            </a:pPr>
            <a:r>
              <a:rPr lang="de-DE" sz="1500" dirty="0" smtClean="0"/>
              <a:t>	11.009	Mitarbeiter*innen in der Pflege</a:t>
            </a:r>
          </a:p>
          <a:p>
            <a:pPr>
              <a:tabLst>
                <a:tab pos="625475" algn="r"/>
                <a:tab pos="717550" algn="l"/>
              </a:tabLst>
            </a:pPr>
            <a:r>
              <a:rPr lang="de-DE" sz="1500" dirty="0"/>
              <a:t>	</a:t>
            </a:r>
            <a:r>
              <a:rPr lang="de-DE" sz="1500" dirty="0" smtClean="0"/>
              <a:t>		</a:t>
            </a:r>
            <a:r>
              <a:rPr lang="de-DE" sz="1100" dirty="0" smtClean="0"/>
              <a:t>(von 26.883 gesamt)</a:t>
            </a:r>
            <a:endParaRPr lang="de-DE" sz="1100" dirty="0"/>
          </a:p>
          <a:p>
            <a:pPr>
              <a:tabLst>
                <a:tab pos="358775" algn="r"/>
                <a:tab pos="450850" algn="l"/>
              </a:tabLst>
            </a:pPr>
            <a:endParaRPr lang="de-DE" sz="1100" dirty="0"/>
          </a:p>
        </p:txBody>
      </p:sp>
      <p:cxnSp>
        <p:nvCxnSpPr>
          <p:cNvPr id="8" name="Gerade Verbindung 7"/>
          <p:cNvCxnSpPr/>
          <p:nvPr/>
        </p:nvCxnSpPr>
        <p:spPr>
          <a:xfrm>
            <a:off x="4977196" y="4345067"/>
            <a:ext cx="3675735" cy="1452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68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Arbeitsfelder des BRK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752"/>
            <a:ext cx="3970784" cy="5184575"/>
          </a:xfrm>
        </p:spPr>
        <p:txBody>
          <a:bodyPr/>
          <a:lstStyle/>
          <a:p>
            <a:r>
              <a:rPr lang="de-DE" b="1" dirty="0" smtClean="0"/>
              <a:t>Ehrenamtliche </a:t>
            </a:r>
            <a:r>
              <a:rPr lang="de-DE" b="1" dirty="0" smtClean="0"/>
              <a:t>Arbeit</a:t>
            </a:r>
            <a:endParaRPr lang="de-DE" b="1" dirty="0" smtClean="0"/>
          </a:p>
          <a:p>
            <a:r>
              <a:rPr lang="de-DE" sz="1600" dirty="0" smtClean="0"/>
              <a:t>(ca. 180.000 ehrenamtliche </a:t>
            </a:r>
          </a:p>
          <a:p>
            <a:r>
              <a:rPr lang="de-DE" sz="1600" dirty="0" smtClean="0"/>
              <a:t>Mitarbeiter*innen)</a:t>
            </a:r>
            <a:endParaRPr lang="de-DE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812933-C86E-4205-B6D9-F12636C4ACAB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pic>
        <p:nvPicPr>
          <p:cNvPr id="1026" name="Picture 2" descr="P:\public_neu$\Personalentwicklung\999_Vorlagen Listen\Bergwach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32956"/>
            <a:ext cx="780516" cy="96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:\public_neu$\Personalentwicklung\999_Vorlagen Listen\BRK-Bereitschaft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616339"/>
            <a:ext cx="1365904" cy="64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:\public_neu$\Personalentwicklung\999_Vorlagen Listen\BJRK_Logo_RG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48187"/>
            <a:ext cx="910602" cy="91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:\public_neu$\Personalentwicklung\999_Vorlagen Listen\Logo-Wasserwacht aktuel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311" y="2248187"/>
            <a:ext cx="1006627" cy="98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:\public_neu$\Personalentwicklung\999_Vorlagen Listen\Wu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27" y="3462217"/>
            <a:ext cx="1635794" cy="83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Inhaltsplatzhalter 2"/>
          <p:cNvSpPr txBox="1">
            <a:spLocks/>
          </p:cNvSpPr>
          <p:nvPr/>
        </p:nvSpPr>
        <p:spPr bwMode="auto">
          <a:xfrm>
            <a:off x="4716016" y="1196753"/>
            <a:ext cx="3970784" cy="51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b="1" kern="0" dirty="0" smtClean="0"/>
              <a:t>Weitere Arbeitsfelder</a:t>
            </a:r>
          </a:p>
          <a:p>
            <a:endParaRPr lang="de-DE" kern="0" dirty="0"/>
          </a:p>
          <a:p>
            <a:r>
              <a:rPr lang="de-DE" kern="0" dirty="0" smtClean="0"/>
              <a:t>Senioren und Pflege</a:t>
            </a:r>
          </a:p>
          <a:p>
            <a:r>
              <a:rPr lang="de-DE" kern="0" dirty="0" smtClean="0"/>
              <a:t>Rettungsdienst</a:t>
            </a:r>
          </a:p>
          <a:p>
            <a:r>
              <a:rPr lang="de-DE" kern="0" dirty="0" smtClean="0"/>
              <a:t>Katastrophenschutz</a:t>
            </a:r>
          </a:p>
          <a:p>
            <a:r>
              <a:rPr lang="de-DE" kern="0" dirty="0" smtClean="0"/>
              <a:t>Soziale Arbeit</a:t>
            </a:r>
          </a:p>
          <a:p>
            <a:r>
              <a:rPr lang="de-DE" kern="0" dirty="0" smtClean="0"/>
              <a:t>Bildung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954" y="4475460"/>
            <a:ext cx="2494846" cy="183498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74" y="4475459"/>
            <a:ext cx="2752474" cy="183498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2" r="28174"/>
          <a:stretch/>
        </p:blipFill>
        <p:spPr>
          <a:xfrm>
            <a:off x="4813242" y="4475459"/>
            <a:ext cx="1270926" cy="183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6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Wir brauchen Sie!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de-DE" dirty="0" smtClean="0"/>
              <a:t>In ganz Deutschland gibt es ca. 1.000.000 Pflegefachkräfte.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Die Anzahl der </a:t>
            </a:r>
            <a:r>
              <a:rPr lang="de-DE" dirty="0"/>
              <a:t>Pflegebedürftigen in Bayern wird steigen </a:t>
            </a:r>
            <a:r>
              <a:rPr lang="de-DE" dirty="0" smtClean="0"/>
              <a:t>von 344.000 (2015) über 381.000 (2020) und 449.000 (2030) auf 525.000 (2040).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Die Anzahl der Mitarbeiter in Pflegeeinrichtungen und Pflegediensten in Bayern wird sinken von 96.000 (2013) auf 90.000 (2030).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 smtClean="0"/>
              <a:t>Weniger als </a:t>
            </a:r>
            <a:r>
              <a:rPr lang="de-DE" dirty="0" smtClean="0"/>
              <a:t>3 </a:t>
            </a:r>
            <a:r>
              <a:rPr lang="de-DE" dirty="0" smtClean="0"/>
              <a:t>% der </a:t>
            </a:r>
            <a:r>
              <a:rPr lang="de-DE" dirty="0"/>
              <a:t>Menschen in </a:t>
            </a:r>
            <a:r>
              <a:rPr lang="de-DE" dirty="0" smtClean="0"/>
              <a:t>Bayern sind ohne Arbeit.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r>
              <a:rPr lang="de-DE" dirty="0" smtClean="0"/>
              <a:t>Wir freuen uns auf gut ausgebildete </a:t>
            </a:r>
          </a:p>
          <a:p>
            <a:r>
              <a:rPr lang="de-DE" dirty="0" smtClean="0"/>
              <a:t>Pflegefachkräfte aus anderen Ländern,</a:t>
            </a:r>
          </a:p>
          <a:p>
            <a:r>
              <a:rPr lang="de-DE" dirty="0" smtClean="0"/>
              <a:t>wir freuen uns auf Sie von den Philippinen!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812933-C86E-4205-B6D9-F12636C4ACAB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pic>
        <p:nvPicPr>
          <p:cNvPr id="6" name="Grafik 5" descr="16_Ho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3933056"/>
            <a:ext cx="3528847" cy="235190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4685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Altenpflege in Deutschland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19256" cy="5184575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de-DE" dirty="0" smtClean="0"/>
              <a:t>In Pflegeheimen leben Senioren aus allen Schichten mit unterschiedlichem Unterstützungsbedarf, weil sie zu Hause nicht mehr versorgt werden können oder allein sind.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Das Leben im Pflegeheim soll so selbstständig wie möglich ablaufen und Unterstützung bieten, wo sie benötigt wird.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Pflegefachkräfte sind dafür verantwortlich,</a:t>
            </a:r>
          </a:p>
          <a:p>
            <a:pPr marL="541338" lvl="1" indent="-271463">
              <a:buFontTx/>
              <a:buChar char="-"/>
            </a:pPr>
            <a:r>
              <a:rPr lang="de-DE" dirty="0" smtClean="0"/>
              <a:t>dass sich die Bewohner wohl fühlen: körperlich, </a:t>
            </a:r>
            <a:br>
              <a:rPr lang="de-DE" dirty="0" smtClean="0"/>
            </a:br>
            <a:r>
              <a:rPr lang="de-DE" dirty="0" smtClean="0"/>
              <a:t>sozial, seelisch und kommunikativ,</a:t>
            </a:r>
          </a:p>
          <a:p>
            <a:pPr marL="541338" lvl="1" indent="-271463">
              <a:buFontTx/>
              <a:buChar char="-"/>
            </a:pPr>
            <a:r>
              <a:rPr lang="de-DE" dirty="0" smtClean="0"/>
              <a:t>die Grundpflege (z.B. Körperpflege, Mund- und </a:t>
            </a:r>
            <a:br>
              <a:rPr lang="de-DE" dirty="0" smtClean="0"/>
            </a:br>
            <a:r>
              <a:rPr lang="de-DE" dirty="0" smtClean="0"/>
              <a:t>Zahnpflege, An- und Ausziehen</a:t>
            </a:r>
            <a:r>
              <a:rPr lang="de-DE" dirty="0"/>
              <a:t>)</a:t>
            </a:r>
            <a:r>
              <a:rPr lang="de-DE" dirty="0" smtClean="0"/>
              <a:t> bei den</a:t>
            </a:r>
            <a:br>
              <a:rPr lang="de-DE" dirty="0" smtClean="0"/>
            </a:br>
            <a:r>
              <a:rPr lang="de-DE" dirty="0" smtClean="0"/>
              <a:t>Bewohnern vorzunehmen,</a:t>
            </a:r>
          </a:p>
          <a:p>
            <a:pPr marL="541338" lvl="1" indent="-271463">
              <a:buFontTx/>
              <a:buChar char="-"/>
            </a:pPr>
            <a:r>
              <a:rPr lang="de-DE" dirty="0" smtClean="0"/>
              <a:t>die Behandlungspflege nach Delegation eines</a:t>
            </a:r>
            <a:br>
              <a:rPr lang="de-DE" dirty="0" smtClean="0"/>
            </a:br>
            <a:r>
              <a:rPr lang="de-DE" dirty="0" smtClean="0"/>
              <a:t>Arztes vorzunehmen,</a:t>
            </a:r>
          </a:p>
          <a:p>
            <a:pPr marL="541338" lvl="1" indent="-271463">
              <a:buFontTx/>
              <a:buChar char="-"/>
            </a:pPr>
            <a:r>
              <a:rPr lang="de-DE" dirty="0" smtClean="0"/>
              <a:t>ihre Pflegetätigkeiten zu dokumentieren.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Ärzte sind nicht ständig in der Einrichtung, sie </a:t>
            </a:r>
            <a:br>
              <a:rPr lang="de-DE" dirty="0" smtClean="0"/>
            </a:br>
            <a:r>
              <a:rPr lang="de-DE" dirty="0" smtClean="0"/>
              <a:t>versorgen die Senioren aber bei Bedarf.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812933-C86E-4205-B6D9-F12636C4ACAB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567912"/>
            <a:ext cx="2493257" cy="374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2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Arbeiten in Deutschland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Den meisten Menschen, die in Deutschland leben, geht es gut. </a:t>
            </a:r>
          </a:p>
          <a:p>
            <a:r>
              <a:rPr lang="de-DE" dirty="0" smtClean="0"/>
              <a:t>Es gibt Gesetze, die arbeitende Menschen schützen. Es gibt ein gutes Gesundheits- und Sozialsystem.</a:t>
            </a:r>
          </a:p>
          <a:p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 smtClean="0"/>
              <a:t>Auch wenn man krank ist und nicht arbeiten kann, bekommt man Geld (erst 6 Wochen vom Arbeitgeber, länger von der Krankenversicherung).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Wer schwanger ist, darf nicht gekündigt werden.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Pausen sind vorgeschrieben.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Nachts und an Wochenenden bekommt man mehr Geld.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Man bekommt jeden Monat ein Gehalt.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Vom Brutto-Gehalt geht Geld an Versicherungen</a:t>
            </a:r>
            <a:br>
              <a:rPr lang="de-DE" dirty="0" smtClean="0"/>
            </a:br>
            <a:r>
              <a:rPr lang="de-DE" dirty="0" smtClean="0"/>
              <a:t>für</a:t>
            </a:r>
            <a:r>
              <a:rPr lang="de-DE" dirty="0"/>
              <a:t> </a:t>
            </a:r>
            <a:r>
              <a:rPr lang="de-DE" dirty="0" smtClean="0"/>
              <a:t>Krankheit, Pflege, Rente und Arbeitslosigkeit.</a:t>
            </a:r>
            <a:br>
              <a:rPr lang="de-DE" dirty="0" smtClean="0"/>
            </a:br>
            <a:r>
              <a:rPr lang="de-DE" dirty="0" smtClean="0"/>
              <a:t>Der Staat bekommt Steuern.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Das Netto-Gehalt wird auf ein Bank-Konto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überwiesen.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812933-C86E-4205-B6D9-F12636C4ACAB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221088"/>
            <a:ext cx="2699792" cy="202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8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Arbeiten bei BRK und SSG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752"/>
            <a:ext cx="5410944" cy="5184575"/>
          </a:xfrm>
        </p:spPr>
        <p:txBody>
          <a:bodyPr/>
          <a:lstStyle/>
          <a:p>
            <a:r>
              <a:rPr lang="de-DE" dirty="0" smtClean="0"/>
              <a:t>Wenn Sie bei uns arbeiten:</a:t>
            </a:r>
          </a:p>
          <a:p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 smtClean="0"/>
              <a:t>Wohnraum suchen wir für Sie.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Mindestens 26 Tage Urlaub im Jahr.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Gehalt als Pflegefachkraft mindestens</a:t>
            </a:r>
            <a:br>
              <a:rPr lang="de-DE" dirty="0" smtClean="0"/>
            </a:br>
            <a:r>
              <a:rPr lang="de-DE" dirty="0" smtClean="0"/>
              <a:t>2.600 € (brutto) je Monat.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Das Gehalt steigt regelmäßig.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Es gibt zusätzlich zum Gehalt Jahressonderzahlungen.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Arbeitszeit 38,5 Stunden/Woche.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Einarbeitung durch Praxisanleiter.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Begleitung durch Paten aus dem Kollegenkreis.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Regelmäßige Schulungen, Fort- und Weiterbildungen.</a:t>
            </a:r>
          </a:p>
          <a:p>
            <a:pPr marL="285750" indent="-285750">
              <a:buFontTx/>
              <a:buChar char="-"/>
            </a:pPr>
            <a:endParaRPr lang="de-DE" sz="800" dirty="0"/>
          </a:p>
          <a:p>
            <a:r>
              <a:rPr lang="de-DE" dirty="0" smtClean="0"/>
              <a:t>Es ist uns wichtig, dass es unseren Mitarbeiter*innen gut geht!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812933-C86E-4205-B6D9-F12636C4ACAB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132" y="1196752"/>
            <a:ext cx="2916324" cy="194421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6" r="13305"/>
          <a:stretch/>
        </p:blipFill>
        <p:spPr>
          <a:xfrm>
            <a:off x="5762132" y="3573016"/>
            <a:ext cx="2914324" cy="274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5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Willkommen!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Wir helfen Ihnen, sich einzugewöhnen.</a:t>
            </a:r>
          </a:p>
          <a:p>
            <a:r>
              <a:rPr lang="de-DE" dirty="0"/>
              <a:t>Wir hoffen, es gefällt Ihnen bei uns!</a:t>
            </a:r>
          </a:p>
          <a:p>
            <a:r>
              <a:rPr lang="de-DE" dirty="0"/>
              <a:t>Wir hoffen, Sie haben Spaß in Ihrer neuen Arbeit.</a:t>
            </a:r>
          </a:p>
          <a:p>
            <a:r>
              <a:rPr lang="de-DE" dirty="0"/>
              <a:t>Wir hoffen, Sie finden Freunde </a:t>
            </a:r>
            <a:r>
              <a:rPr lang="de-DE" dirty="0" smtClean="0"/>
              <a:t>bei </a:t>
            </a:r>
            <a:r>
              <a:rPr lang="de-DE" dirty="0"/>
              <a:t>uns.</a:t>
            </a:r>
          </a:p>
          <a:p>
            <a:r>
              <a:rPr lang="de-DE" dirty="0"/>
              <a:t>Wir hoffen, Sie fühlen sich bei uns wohl!</a:t>
            </a:r>
          </a:p>
          <a:p>
            <a:endParaRPr lang="de-DE" dirty="0"/>
          </a:p>
          <a:p>
            <a:r>
              <a:rPr lang="de-DE" dirty="0"/>
              <a:t>Wir wünschen Ihnen alles Gute und freuen uns, Sie kennen zu lernen</a:t>
            </a:r>
            <a:r>
              <a:rPr lang="de-DE" dirty="0" smtClean="0"/>
              <a:t>!</a:t>
            </a:r>
          </a:p>
          <a:p>
            <a:endParaRPr lang="de-DE" dirty="0"/>
          </a:p>
          <a:p>
            <a:endParaRPr lang="de-DE" b="1" dirty="0" smtClean="0"/>
          </a:p>
          <a:p>
            <a:r>
              <a:rPr lang="de-DE" b="1" dirty="0" smtClean="0"/>
              <a:t>Viel Erfolg beim Erlernen der deutschen Sprache und im Pflege-Kurs! </a:t>
            </a:r>
          </a:p>
          <a:p>
            <a:r>
              <a:rPr lang="de-DE" b="1" dirty="0"/>
              <a:t>E</a:t>
            </a:r>
            <a:r>
              <a:rPr lang="de-DE" b="1" dirty="0" smtClean="0"/>
              <a:t>ine gute Reise nach Deutschland! </a:t>
            </a:r>
          </a:p>
          <a:p>
            <a:r>
              <a:rPr lang="de-DE" b="1" dirty="0"/>
              <a:t>W</a:t>
            </a:r>
            <a:r>
              <a:rPr lang="de-DE" b="1" dirty="0" smtClean="0"/>
              <a:t>illkommen beim Bayerischen Roten Kreuz!</a:t>
            </a:r>
            <a:endParaRPr lang="de-DE" b="1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812933-C86E-4205-B6D9-F12636C4ACAB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704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Herzlich willkommen!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Sie möchten nach Deutschland kommen.</a:t>
            </a:r>
          </a:p>
          <a:p>
            <a:r>
              <a:rPr lang="de-DE" dirty="0" smtClean="0"/>
              <a:t>Sie möchten in der Altenpflege arbeiten.</a:t>
            </a:r>
          </a:p>
          <a:p>
            <a:endParaRPr lang="de-DE" dirty="0" smtClean="0"/>
          </a:p>
          <a:p>
            <a:r>
              <a:rPr lang="de-DE" dirty="0" smtClean="0"/>
              <a:t>Wir freuen uns schon auf Sie!</a:t>
            </a:r>
          </a:p>
          <a:p>
            <a:r>
              <a:rPr lang="de-DE" dirty="0" smtClean="0"/>
              <a:t>Wir brauchen viele Pflegekräfte, wir brauchen Sie!</a:t>
            </a:r>
          </a:p>
          <a:p>
            <a:r>
              <a:rPr lang="de-DE" dirty="0" smtClean="0"/>
              <a:t>Wir bereiten uns gut auf Sie vor.</a:t>
            </a:r>
          </a:p>
          <a:p>
            <a:r>
              <a:rPr lang="de-DE" dirty="0" smtClean="0"/>
              <a:t>Wir zeigen Ihnen, wie es bei uns aussieht.</a:t>
            </a:r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812933-C86E-4205-B6D9-F12636C4ACAB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668554"/>
            <a:ext cx="3923928" cy="261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812933-C86E-4205-B6D9-F12636C4ACAB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518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Bildnachweis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328591"/>
          </a:xfrm>
        </p:spPr>
        <p:txBody>
          <a:bodyPr numCol="2"/>
          <a:lstStyle/>
          <a:p>
            <a:pPr marL="87313"/>
            <a:r>
              <a:rPr lang="de-DE" sz="600" b="1" dirty="0"/>
              <a:t>Bayern mit Landkreisen.png</a:t>
            </a:r>
            <a:endParaRPr lang="de-DE" sz="600" dirty="0"/>
          </a:p>
          <a:p>
            <a:pPr marL="87313"/>
            <a:r>
              <a:rPr lang="de-DE" sz="600" dirty="0" err="1"/>
              <a:t>NordNordWest</a:t>
            </a:r>
            <a:r>
              <a:rPr lang="de-DE" sz="600" dirty="0"/>
              <a:t> (https://commons.wikimedia.org/wiki/File:Landkreise_Bayern.svg), „Landkreise Bayern“, </a:t>
            </a:r>
            <a:r>
              <a:rPr lang="de-DE" sz="600" u="sng" dirty="0">
                <a:hlinkClick r:id="rId2"/>
              </a:rPr>
              <a:t>https://creativecommons.org/licenses/by-sa/3.0/legalcode</a:t>
            </a:r>
            <a:endParaRPr lang="de-DE" sz="600" dirty="0"/>
          </a:p>
          <a:p>
            <a:pPr marL="87313"/>
            <a:r>
              <a:rPr lang="de-DE" sz="600" dirty="0"/>
              <a:t> </a:t>
            </a:r>
          </a:p>
          <a:p>
            <a:pPr marL="87313"/>
            <a:r>
              <a:rPr lang="de-DE" sz="600" b="1" dirty="0" smtClean="0"/>
              <a:t>Weltkarte </a:t>
            </a:r>
            <a:r>
              <a:rPr lang="de-DE" sz="600" b="1" dirty="0"/>
              <a:t>politisch.jpg</a:t>
            </a:r>
            <a:endParaRPr lang="de-DE" sz="600" dirty="0"/>
          </a:p>
          <a:p>
            <a:pPr marL="87313"/>
            <a:r>
              <a:rPr lang="de-DE" sz="600" dirty="0"/>
              <a:t>Central </a:t>
            </a:r>
            <a:r>
              <a:rPr lang="de-DE" sz="600" dirty="0" err="1"/>
              <a:t>Intelligence</a:t>
            </a:r>
            <a:r>
              <a:rPr lang="de-DE" sz="600" dirty="0"/>
              <a:t> Agency (CIA) (https://commons.wikimedia.org/wiki/File:Weltkarte.jpg), „Weltkarte“, als gemeinfrei gekennzeichnet, Details auf Wikimedia </a:t>
            </a:r>
            <a:r>
              <a:rPr lang="de-DE" sz="600" dirty="0" err="1"/>
              <a:t>Commons</a:t>
            </a:r>
            <a:r>
              <a:rPr lang="de-DE" sz="600" dirty="0"/>
              <a:t>: </a:t>
            </a:r>
            <a:r>
              <a:rPr lang="de-DE" sz="600" u="sng" dirty="0">
                <a:hlinkClick r:id="rId3"/>
              </a:rPr>
              <a:t>https://commons.wikimedia.org/wiki/Template:PD-US</a:t>
            </a:r>
            <a:endParaRPr lang="de-DE" sz="600" dirty="0"/>
          </a:p>
          <a:p>
            <a:pPr marL="87313"/>
            <a:r>
              <a:rPr lang="de-DE" sz="600" dirty="0"/>
              <a:t> </a:t>
            </a:r>
          </a:p>
          <a:p>
            <a:pPr marL="87313"/>
            <a:r>
              <a:rPr lang="de-DE" sz="600" b="1" dirty="0" smtClean="0"/>
              <a:t>Deutschland </a:t>
            </a:r>
            <a:r>
              <a:rPr lang="de-DE" sz="600" b="1" dirty="0"/>
              <a:t>Lage von Bayern.png</a:t>
            </a:r>
            <a:endParaRPr lang="de-DE" sz="600" dirty="0"/>
          </a:p>
          <a:p>
            <a:pPr marL="87313"/>
            <a:r>
              <a:rPr lang="de-DE" sz="600" dirty="0"/>
              <a:t>David </a:t>
            </a:r>
            <a:r>
              <a:rPr lang="de-DE" sz="600" dirty="0" err="1"/>
              <a:t>Liuzzo</a:t>
            </a:r>
            <a:r>
              <a:rPr lang="de-DE" sz="600" dirty="0"/>
              <a:t> (https://commons.wikimedia.org/wiki/File:Deutschland_Lage_von_Bayern.svg), „Deutschland Lage von Bayern“, </a:t>
            </a:r>
            <a:r>
              <a:rPr lang="de-DE" sz="600" u="sng" dirty="0">
                <a:hlinkClick r:id="rId4"/>
              </a:rPr>
              <a:t>https://creativecommons.org/licenses/by-sa/2.0/de/legalcode</a:t>
            </a:r>
            <a:endParaRPr lang="de-DE" sz="600" dirty="0"/>
          </a:p>
          <a:p>
            <a:pPr marL="87313"/>
            <a:r>
              <a:rPr lang="de-DE" sz="600" dirty="0"/>
              <a:t> </a:t>
            </a:r>
          </a:p>
          <a:p>
            <a:pPr marL="87313"/>
            <a:r>
              <a:rPr lang="de-DE" sz="600" b="1" dirty="0"/>
              <a:t>München Panorama.jpg</a:t>
            </a:r>
            <a:endParaRPr lang="de-DE" sz="600" dirty="0"/>
          </a:p>
          <a:p>
            <a:pPr marL="87313"/>
            <a:r>
              <a:rPr lang="de-DE" sz="600" dirty="0"/>
              <a:t>David Kostner (https://commons.wikimedia.org/</a:t>
            </a:r>
            <a:r>
              <a:rPr lang="de-DE" sz="600" dirty="0" err="1"/>
              <a:t>wiki</a:t>
            </a:r>
            <a:r>
              <a:rPr lang="de-DE" sz="600" dirty="0"/>
              <a:t>/</a:t>
            </a:r>
            <a:r>
              <a:rPr lang="de-DE" sz="600" dirty="0" err="1"/>
              <a:t>File:München_Panorama.JPG</a:t>
            </a:r>
            <a:r>
              <a:rPr lang="de-DE" sz="600" dirty="0"/>
              <a:t>), „München Panorama“, </a:t>
            </a:r>
            <a:r>
              <a:rPr lang="de-DE" sz="600" u="sng" dirty="0">
                <a:hlinkClick r:id="rId4"/>
              </a:rPr>
              <a:t>https://creativecommons.org/licenses/by-sa/2.0/de/legalcode</a:t>
            </a:r>
            <a:endParaRPr lang="de-DE" sz="600" dirty="0"/>
          </a:p>
          <a:p>
            <a:pPr marL="87313"/>
            <a:r>
              <a:rPr lang="de-DE" sz="600" dirty="0"/>
              <a:t> </a:t>
            </a:r>
          </a:p>
          <a:p>
            <a:pPr marL="87313"/>
            <a:r>
              <a:rPr lang="de-DE" sz="600" b="1" dirty="0"/>
              <a:t>Nürnberg.jpg</a:t>
            </a:r>
            <a:endParaRPr lang="de-DE" sz="600" dirty="0"/>
          </a:p>
          <a:p>
            <a:pPr marL="87313"/>
            <a:r>
              <a:rPr lang="de-DE" sz="600" dirty="0"/>
              <a:t>DALIBRI (https://commons.wikimedia.org/</a:t>
            </a:r>
            <a:r>
              <a:rPr lang="de-DE" sz="600" dirty="0" err="1"/>
              <a:t>wiki</a:t>
            </a:r>
            <a:r>
              <a:rPr lang="de-DE" sz="600" dirty="0"/>
              <a:t>/File:Burg_Nürnberg_03.jpg), „Burg Nürnberg 03“, </a:t>
            </a:r>
            <a:r>
              <a:rPr lang="de-DE" sz="600" u="sng" dirty="0">
                <a:hlinkClick r:id="rId2"/>
              </a:rPr>
              <a:t>https://creativecommons.org/licenses/by-sa/3.0/legalcode</a:t>
            </a:r>
            <a:endParaRPr lang="de-DE" sz="600" dirty="0"/>
          </a:p>
          <a:p>
            <a:pPr marL="87313"/>
            <a:r>
              <a:rPr lang="de-DE" sz="600" dirty="0"/>
              <a:t> </a:t>
            </a:r>
          </a:p>
          <a:p>
            <a:pPr marL="87313"/>
            <a:r>
              <a:rPr lang="de-DE" sz="600" b="1" dirty="0"/>
              <a:t>Augsburg.jpg</a:t>
            </a:r>
            <a:endParaRPr lang="de-DE" sz="600" dirty="0"/>
          </a:p>
          <a:p>
            <a:pPr marL="87313"/>
            <a:r>
              <a:rPr lang="de-DE" sz="600" dirty="0"/>
              <a:t>Guido </a:t>
            </a:r>
            <a:r>
              <a:rPr lang="de-DE" sz="600" dirty="0" err="1"/>
              <a:t>Radig</a:t>
            </a:r>
            <a:r>
              <a:rPr lang="de-DE" sz="600" dirty="0"/>
              <a:t> (https://commons.wikimedia.org/wiki/File:Augsburg_-_Markt.jpg), „Augsburg - Markt“, </a:t>
            </a:r>
            <a:r>
              <a:rPr lang="de-DE" sz="600" u="sng" dirty="0">
                <a:hlinkClick r:id="rId5"/>
              </a:rPr>
              <a:t>https://creativecommons.org/licenses/by/3.0/legalcode</a:t>
            </a:r>
            <a:endParaRPr lang="de-DE" sz="600" dirty="0"/>
          </a:p>
          <a:p>
            <a:pPr marL="87313"/>
            <a:r>
              <a:rPr lang="de-DE" sz="600" dirty="0"/>
              <a:t> </a:t>
            </a:r>
          </a:p>
          <a:p>
            <a:pPr marL="87313"/>
            <a:r>
              <a:rPr lang="de-DE" sz="600" b="1" dirty="0"/>
              <a:t>Regensburg.jpg</a:t>
            </a:r>
            <a:endParaRPr lang="de-DE" sz="600" dirty="0"/>
          </a:p>
          <a:p>
            <a:pPr marL="87313"/>
            <a:r>
              <a:rPr lang="de-DE" sz="600" dirty="0" err="1"/>
              <a:t>Sharhues</a:t>
            </a:r>
            <a:r>
              <a:rPr lang="de-DE" sz="600" dirty="0"/>
              <a:t> (https://commons.wikimedia.org/wiki/File:Regensburg-steinerne-Bruecke.jpg), „Regensburg-steinerne-</a:t>
            </a:r>
            <a:r>
              <a:rPr lang="de-DE" sz="600" dirty="0" err="1"/>
              <a:t>Bruecke</a:t>
            </a:r>
            <a:r>
              <a:rPr lang="de-DE" sz="600" dirty="0"/>
              <a:t>“, </a:t>
            </a:r>
            <a:r>
              <a:rPr lang="de-DE" sz="600" u="sng" dirty="0">
                <a:hlinkClick r:id="rId6"/>
              </a:rPr>
              <a:t>https://creativecommons.org/publicdomain/zero/1.0/legalcode</a:t>
            </a:r>
            <a:endParaRPr lang="de-DE" sz="600" dirty="0"/>
          </a:p>
          <a:p>
            <a:pPr marL="87313"/>
            <a:r>
              <a:rPr lang="de-DE" sz="600" dirty="0"/>
              <a:t> </a:t>
            </a:r>
          </a:p>
          <a:p>
            <a:pPr marL="87313"/>
            <a:r>
              <a:rPr lang="de-DE" sz="600" b="1" dirty="0"/>
              <a:t>Würzburg.jpg</a:t>
            </a:r>
            <a:endParaRPr lang="de-DE" sz="600" dirty="0"/>
          </a:p>
          <a:p>
            <a:pPr marL="87313"/>
            <a:r>
              <a:rPr lang="de-DE" sz="600" dirty="0" err="1"/>
              <a:t>Maksym</a:t>
            </a:r>
            <a:r>
              <a:rPr lang="de-DE" sz="600" dirty="0"/>
              <a:t> </a:t>
            </a:r>
            <a:r>
              <a:rPr lang="de-DE" sz="600" dirty="0" err="1"/>
              <a:t>Kozlenko</a:t>
            </a:r>
            <a:r>
              <a:rPr lang="de-DE" sz="600" dirty="0"/>
              <a:t> (https://commons.wikimedia.org/</a:t>
            </a:r>
            <a:r>
              <a:rPr lang="de-DE" sz="600" dirty="0" err="1"/>
              <a:t>wiki</a:t>
            </a:r>
            <a:r>
              <a:rPr lang="de-DE" sz="600" dirty="0"/>
              <a:t>/</a:t>
            </a:r>
            <a:r>
              <a:rPr lang="de-DE" sz="600" dirty="0" err="1"/>
              <a:t>File:Würzburg</a:t>
            </a:r>
            <a:r>
              <a:rPr lang="de-DE" sz="600" dirty="0"/>
              <a:t>,_Altstadt.jpg), </a:t>
            </a:r>
            <a:r>
              <a:rPr lang="de-DE" sz="600" u="sng" dirty="0">
                <a:hlinkClick r:id="rId7"/>
              </a:rPr>
              <a:t>https://creativecommons.org/licenses/by-sa/4.0/legalcode</a:t>
            </a:r>
            <a:endParaRPr lang="de-DE" sz="600" dirty="0"/>
          </a:p>
          <a:p>
            <a:pPr marL="87313"/>
            <a:r>
              <a:rPr lang="de-DE" sz="600" dirty="0"/>
              <a:t> </a:t>
            </a:r>
          </a:p>
          <a:p>
            <a:pPr marL="87313"/>
            <a:r>
              <a:rPr lang="de-DE" sz="600" b="1" dirty="0"/>
              <a:t>Oktoberfest.jpg</a:t>
            </a:r>
            <a:endParaRPr lang="de-DE" sz="600" dirty="0"/>
          </a:p>
          <a:p>
            <a:pPr marL="87313"/>
            <a:r>
              <a:rPr lang="de-DE" sz="600" dirty="0" err="1"/>
              <a:t>Usien</a:t>
            </a:r>
            <a:r>
              <a:rPr lang="de-DE" sz="600" dirty="0"/>
              <a:t> (https://commons.wikimedia.org/wiki/File:Haupteingang_Oktoberfest_2012.JPG), „Haupteingang Oktoberfest 2012“, https://creativecommons.org/licenses/by-sa/3.0/legalcode</a:t>
            </a:r>
          </a:p>
          <a:p>
            <a:pPr marL="87313"/>
            <a:r>
              <a:rPr lang="de-DE" sz="600" dirty="0"/>
              <a:t> </a:t>
            </a:r>
          </a:p>
          <a:p>
            <a:pPr marL="87313"/>
            <a:r>
              <a:rPr lang="de-DE" sz="600" b="1" dirty="0"/>
              <a:t>Bier.jpg</a:t>
            </a:r>
            <a:endParaRPr lang="de-DE" sz="600" dirty="0"/>
          </a:p>
          <a:p>
            <a:pPr marL="87313"/>
            <a:r>
              <a:rPr lang="de-DE" sz="600" dirty="0" err="1"/>
              <a:t>Usien</a:t>
            </a:r>
            <a:r>
              <a:rPr lang="de-DE" sz="600" dirty="0"/>
              <a:t>, derivative </a:t>
            </a:r>
            <a:r>
              <a:rPr lang="de-DE" sz="600" dirty="0" err="1"/>
              <a:t>work</a:t>
            </a:r>
            <a:r>
              <a:rPr lang="de-DE" sz="600" dirty="0"/>
              <a:t> </a:t>
            </a:r>
            <a:r>
              <a:rPr lang="de-DE" sz="600" dirty="0" err="1"/>
              <a:t>Lämpel</a:t>
            </a:r>
            <a:r>
              <a:rPr lang="de-DE" sz="600" dirty="0"/>
              <a:t> (https://commons.wikimedia.org/wiki/File:Bierkrug_retuschiert.JPG), „Bierkrug retuschiert“, </a:t>
            </a:r>
            <a:r>
              <a:rPr lang="de-DE" sz="600" u="sng" dirty="0">
                <a:hlinkClick r:id="rId2"/>
              </a:rPr>
              <a:t>https://creativecommons.org/licenses/by-sa/3.0/legalcode</a:t>
            </a:r>
            <a:endParaRPr lang="de-DE" sz="600" dirty="0"/>
          </a:p>
          <a:p>
            <a:pPr marL="87313"/>
            <a:r>
              <a:rPr lang="de-DE" sz="600" b="1" dirty="0"/>
              <a:t>FC Bayern München.jpg</a:t>
            </a:r>
            <a:endParaRPr lang="de-DE" sz="600" dirty="0"/>
          </a:p>
          <a:p>
            <a:pPr marL="87313"/>
            <a:r>
              <a:rPr lang="de-DE" sz="600" dirty="0" err="1"/>
              <a:t>JörgGehlmann</a:t>
            </a:r>
            <a:r>
              <a:rPr lang="de-DE" sz="600" dirty="0"/>
              <a:t> (https://commons.wikimedia.org/</a:t>
            </a:r>
            <a:r>
              <a:rPr lang="de-DE" sz="600" dirty="0" err="1"/>
              <a:t>wiki</a:t>
            </a:r>
            <a:r>
              <a:rPr lang="de-DE" sz="600" dirty="0"/>
              <a:t>/</a:t>
            </a:r>
            <a:r>
              <a:rPr lang="de-DE" sz="600" dirty="0" err="1"/>
              <a:t>File:FC_Bayern_München_Servicecenter.jpg</a:t>
            </a:r>
            <a:r>
              <a:rPr lang="de-DE" sz="600" dirty="0"/>
              <a:t>), </a:t>
            </a:r>
            <a:r>
              <a:rPr lang="de-DE" sz="600" u="sng" dirty="0">
                <a:hlinkClick r:id="rId7"/>
              </a:rPr>
              <a:t>https://creativecommons.org/licenses/by-sa/4.0/legalcode</a:t>
            </a:r>
            <a:endParaRPr lang="de-DE" sz="600" dirty="0"/>
          </a:p>
          <a:p>
            <a:pPr marL="87313"/>
            <a:r>
              <a:rPr lang="de-DE" sz="600" dirty="0"/>
              <a:t> </a:t>
            </a:r>
          </a:p>
          <a:p>
            <a:pPr marL="87313"/>
            <a:r>
              <a:rPr lang="de-DE" sz="600" b="1" dirty="0" err="1"/>
              <a:t>Watzmann</a:t>
            </a:r>
            <a:r>
              <a:rPr lang="de-DE" sz="600" b="1" dirty="0"/>
              <a:t> Berchtesgaden.jpg</a:t>
            </a:r>
            <a:endParaRPr lang="de-DE" sz="600" dirty="0"/>
          </a:p>
          <a:p>
            <a:pPr marL="87313"/>
            <a:r>
              <a:rPr lang="de-DE" sz="600" dirty="0"/>
              <a:t>© Günter </a:t>
            </a:r>
            <a:r>
              <a:rPr lang="de-DE" sz="600" dirty="0" err="1"/>
              <a:t>Seggebäing</a:t>
            </a:r>
            <a:r>
              <a:rPr lang="de-DE" sz="600" dirty="0"/>
              <a:t>, CC BY-SA 3.0 </a:t>
            </a:r>
            <a:r>
              <a:rPr lang="de-DE" sz="600" dirty="0" smtClean="0"/>
              <a:t>(https</a:t>
            </a:r>
            <a:r>
              <a:rPr lang="de-DE" sz="600" dirty="0"/>
              <a:t>://commons.wikimedia.org/wiki/File:20150824_Watzmann,_Berchtesgaden_(01982).jpg), „20150824 </a:t>
            </a:r>
            <a:r>
              <a:rPr lang="de-DE" sz="600" dirty="0" err="1"/>
              <a:t>Watzmann</a:t>
            </a:r>
            <a:r>
              <a:rPr lang="de-DE" sz="600" dirty="0"/>
              <a:t>, Berchtesgaden (01982)“, </a:t>
            </a:r>
            <a:r>
              <a:rPr lang="de-DE" sz="600" u="sng" dirty="0">
                <a:hlinkClick r:id="rId2"/>
              </a:rPr>
              <a:t>https://creativecommons.org/licenses/by-sa/3.0/legalcode</a:t>
            </a:r>
            <a:endParaRPr lang="de-DE" sz="600" dirty="0"/>
          </a:p>
          <a:p>
            <a:pPr marL="87313"/>
            <a:r>
              <a:rPr lang="de-DE" sz="600" dirty="0"/>
              <a:t> </a:t>
            </a:r>
            <a:endParaRPr lang="de-DE" sz="600" dirty="0" smtClean="0"/>
          </a:p>
          <a:p>
            <a:pPr marL="87313"/>
            <a:endParaRPr lang="en-US" sz="600" b="1" dirty="0" smtClean="0"/>
          </a:p>
          <a:p>
            <a:pPr marL="87313"/>
            <a:endParaRPr lang="en-US" sz="600" b="1" dirty="0"/>
          </a:p>
          <a:p>
            <a:pPr marL="87313"/>
            <a:r>
              <a:rPr lang="en-US" sz="600" b="1" dirty="0" smtClean="0"/>
              <a:t>Königssee.jpg</a:t>
            </a:r>
            <a:endParaRPr lang="de-DE" sz="600" dirty="0"/>
          </a:p>
          <a:p>
            <a:pPr marL="87313"/>
            <a:r>
              <a:rPr lang="en-US" sz="600" dirty="0"/>
              <a:t>User: (WT-shared) </a:t>
            </a:r>
            <a:r>
              <a:rPr lang="en-US" sz="600" dirty="0" err="1"/>
              <a:t>Myo</a:t>
            </a:r>
            <a:r>
              <a:rPr lang="en-US" sz="600" dirty="0"/>
              <a:t> at </a:t>
            </a:r>
            <a:r>
              <a:rPr lang="en-US" sz="600" dirty="0" err="1"/>
              <a:t>wts</a:t>
            </a:r>
            <a:r>
              <a:rPr lang="en-US" sz="600" dirty="0"/>
              <a:t> </a:t>
            </a:r>
            <a:r>
              <a:rPr lang="en-US" sz="600" dirty="0" err="1"/>
              <a:t>wikivoyage</a:t>
            </a:r>
            <a:r>
              <a:rPr lang="en-US" sz="600" dirty="0"/>
              <a:t> (https://commons.wikimedia.org/wiki/File:View_from_the_Malerwinkel.jpg), „View from the </a:t>
            </a:r>
            <a:r>
              <a:rPr lang="en-US" sz="600" dirty="0" err="1"/>
              <a:t>Malerwinkel</a:t>
            </a:r>
            <a:r>
              <a:rPr lang="en-US" sz="600" dirty="0"/>
              <a:t>“, </a:t>
            </a:r>
            <a:r>
              <a:rPr lang="en-US" sz="600" u="sng" dirty="0">
                <a:hlinkClick r:id="rId2"/>
              </a:rPr>
              <a:t>https://creativecommons.org/licenses/by-sa/3.0/legalcode</a:t>
            </a:r>
            <a:endParaRPr lang="de-DE" sz="600" dirty="0"/>
          </a:p>
          <a:p>
            <a:pPr marL="87313"/>
            <a:r>
              <a:rPr lang="en-US" sz="600" dirty="0"/>
              <a:t> </a:t>
            </a:r>
            <a:endParaRPr lang="de-DE" sz="600" dirty="0"/>
          </a:p>
          <a:p>
            <a:pPr marL="87313"/>
            <a:r>
              <a:rPr lang="en-US" sz="600" b="1" dirty="0"/>
              <a:t>Chiemsee.jpg</a:t>
            </a:r>
            <a:endParaRPr lang="de-DE" sz="600" dirty="0"/>
          </a:p>
          <a:p>
            <a:pPr marL="87313"/>
            <a:r>
              <a:rPr lang="en-US" sz="600" dirty="0"/>
              <a:t>Aconcagua (https://commons.wikimedia.org/wiki/File:Frauenchiemsee_Steg_Südseite_3.jpg), „</a:t>
            </a:r>
            <a:r>
              <a:rPr lang="en-US" sz="600" dirty="0" err="1"/>
              <a:t>Frauenchiemsee</a:t>
            </a:r>
            <a:r>
              <a:rPr lang="en-US" sz="600" dirty="0"/>
              <a:t> Steg </a:t>
            </a:r>
            <a:r>
              <a:rPr lang="en-US" sz="600" dirty="0" err="1"/>
              <a:t>Südseite</a:t>
            </a:r>
            <a:r>
              <a:rPr lang="en-US" sz="600" dirty="0"/>
              <a:t> 3“, </a:t>
            </a:r>
            <a:r>
              <a:rPr lang="en-US" sz="600" u="sng" dirty="0">
                <a:hlinkClick r:id="rId2"/>
              </a:rPr>
              <a:t>https://creativecommons.org/licenses/by-sa/3.0/legalcode</a:t>
            </a:r>
            <a:endParaRPr lang="de-DE" sz="600" dirty="0"/>
          </a:p>
          <a:p>
            <a:pPr marL="87313"/>
            <a:r>
              <a:rPr lang="en-US" sz="600" dirty="0"/>
              <a:t> </a:t>
            </a:r>
            <a:endParaRPr lang="de-DE" sz="600" dirty="0"/>
          </a:p>
          <a:p>
            <a:pPr marL="87313"/>
            <a:r>
              <a:rPr lang="en-US" sz="600" b="1" dirty="0"/>
              <a:t>Neuschwanstein.jpg</a:t>
            </a:r>
            <a:endParaRPr lang="de-DE" sz="600" dirty="0"/>
          </a:p>
          <a:p>
            <a:pPr marL="87313"/>
            <a:r>
              <a:rPr lang="en-US" sz="600" dirty="0" err="1"/>
              <a:t>Ximonic</a:t>
            </a:r>
            <a:r>
              <a:rPr lang="en-US" sz="600" dirty="0"/>
              <a:t>, Simo </a:t>
            </a:r>
            <a:r>
              <a:rPr lang="en-US" sz="600" dirty="0" err="1"/>
              <a:t>Räsänen</a:t>
            </a:r>
            <a:r>
              <a:rPr lang="en-US" sz="600" dirty="0"/>
              <a:t> (post-processing) &amp; </a:t>
            </a:r>
            <a:r>
              <a:rPr lang="en-US" sz="600" dirty="0" err="1"/>
              <a:t>Tauno</a:t>
            </a:r>
            <a:r>
              <a:rPr lang="en-US" sz="600" dirty="0"/>
              <a:t> </a:t>
            </a:r>
            <a:r>
              <a:rPr lang="en-US" sz="600" dirty="0" err="1"/>
              <a:t>Räsänen</a:t>
            </a:r>
            <a:r>
              <a:rPr lang="en-US" sz="600" dirty="0"/>
              <a:t> (photograph) (https://commons.wikimedia.org/wiki/File:Neuschwanstein_Castle_from_Marienbrücke,_2011_May.jpg), „</a:t>
            </a:r>
            <a:r>
              <a:rPr lang="en-US" sz="600" dirty="0" err="1"/>
              <a:t>Neuschwanstein</a:t>
            </a:r>
            <a:r>
              <a:rPr lang="en-US" sz="600" dirty="0"/>
              <a:t> Castle from </a:t>
            </a:r>
            <a:r>
              <a:rPr lang="en-US" sz="600" dirty="0" err="1"/>
              <a:t>Marienbrücke</a:t>
            </a:r>
            <a:r>
              <a:rPr lang="en-US" sz="600" dirty="0"/>
              <a:t>, 2011 May“, </a:t>
            </a:r>
            <a:r>
              <a:rPr lang="en-US" sz="600" u="sng" dirty="0">
                <a:hlinkClick r:id="rId2"/>
              </a:rPr>
              <a:t>https://creativecommons.org/licenses/by-sa/3.0/legalcode</a:t>
            </a:r>
            <a:endParaRPr lang="de-DE" sz="600" dirty="0"/>
          </a:p>
          <a:p>
            <a:pPr marL="87313"/>
            <a:r>
              <a:rPr lang="en-US" sz="600" dirty="0"/>
              <a:t> </a:t>
            </a:r>
            <a:endParaRPr lang="de-DE" sz="600" dirty="0"/>
          </a:p>
          <a:p>
            <a:pPr marL="87313"/>
            <a:r>
              <a:rPr lang="de-DE" sz="600" b="1" dirty="0" err="1"/>
              <a:t>Oberaudorfer</a:t>
            </a:r>
            <a:r>
              <a:rPr lang="de-DE" sz="600" b="1" dirty="0"/>
              <a:t> Alm.jpg</a:t>
            </a:r>
            <a:endParaRPr lang="de-DE" sz="600" dirty="0"/>
          </a:p>
          <a:p>
            <a:pPr marL="87313"/>
            <a:r>
              <a:rPr lang="de-DE" sz="600" dirty="0"/>
              <a:t>Rufus46 (https://commons.wikimedia.org/</a:t>
            </a:r>
            <a:r>
              <a:rPr lang="de-DE" sz="600" dirty="0" err="1"/>
              <a:t>wiki</a:t>
            </a:r>
            <a:r>
              <a:rPr lang="de-DE" sz="600" dirty="0"/>
              <a:t>/File:Oberaudorfer_Alm_Oberdoerflerhütte_Kiefersfelden-2.jpg), „</a:t>
            </a:r>
            <a:r>
              <a:rPr lang="de-DE" sz="600" dirty="0" err="1"/>
              <a:t>Oberaudorfer</a:t>
            </a:r>
            <a:r>
              <a:rPr lang="de-DE" sz="600" dirty="0"/>
              <a:t> Alm </a:t>
            </a:r>
            <a:r>
              <a:rPr lang="de-DE" sz="600" dirty="0" err="1"/>
              <a:t>Oberdoerflerhütte</a:t>
            </a:r>
            <a:r>
              <a:rPr lang="de-DE" sz="600" dirty="0"/>
              <a:t> Kiefersfelden-2“, </a:t>
            </a:r>
            <a:r>
              <a:rPr lang="de-DE" sz="600" u="sng" dirty="0">
                <a:hlinkClick r:id="rId2"/>
              </a:rPr>
              <a:t>https://creativecommons.org/licenses/by-sa/3.0/legalcode</a:t>
            </a:r>
            <a:endParaRPr lang="de-DE" sz="600" dirty="0"/>
          </a:p>
          <a:p>
            <a:pPr marL="87313"/>
            <a:r>
              <a:rPr lang="de-DE" sz="600" dirty="0"/>
              <a:t> </a:t>
            </a:r>
          </a:p>
          <a:p>
            <a:pPr marL="87313"/>
            <a:r>
              <a:rPr lang="de-DE" sz="600" b="1" dirty="0"/>
              <a:t>Kuh.jpg</a:t>
            </a:r>
            <a:endParaRPr lang="de-DE" sz="600" dirty="0"/>
          </a:p>
          <a:p>
            <a:pPr marL="87313"/>
            <a:r>
              <a:rPr lang="de-DE" sz="600" dirty="0" err="1"/>
              <a:t>Ikiwaner</a:t>
            </a:r>
            <a:r>
              <a:rPr lang="de-DE" sz="600" dirty="0"/>
              <a:t> (https://commons.wikimedia.org/wiki/File:Melchsee-Frutt_Kuh.jpg), „</a:t>
            </a:r>
            <a:r>
              <a:rPr lang="de-DE" sz="600" dirty="0" err="1"/>
              <a:t>Melchsee-Frutt</a:t>
            </a:r>
            <a:r>
              <a:rPr lang="de-DE" sz="600" dirty="0"/>
              <a:t> Kuh“, </a:t>
            </a:r>
            <a:r>
              <a:rPr lang="de-DE" sz="600" u="sng" dirty="0">
                <a:hlinkClick r:id="rId2"/>
              </a:rPr>
              <a:t>https://creativecommons.org/licenses/by-sa/3.0/legalcode</a:t>
            </a:r>
            <a:endParaRPr lang="de-DE" sz="600" dirty="0"/>
          </a:p>
          <a:p>
            <a:pPr marL="87313"/>
            <a:r>
              <a:rPr lang="de-DE" sz="600" dirty="0"/>
              <a:t> </a:t>
            </a:r>
          </a:p>
          <a:p>
            <a:pPr marL="87313"/>
            <a:r>
              <a:rPr lang="de-DE" sz="600" b="1" dirty="0"/>
              <a:t>Philippsreuth.jpg</a:t>
            </a:r>
            <a:endParaRPr lang="de-DE" sz="600" dirty="0"/>
          </a:p>
          <a:p>
            <a:pPr marL="87313"/>
            <a:r>
              <a:rPr lang="de-DE" sz="600" dirty="0"/>
              <a:t>Flodur63 (https://commons.wikimedia.org/wiki/File:Philippsreut,_FRG_-_Vorderfirmiansreut_-_Dorfstr_Nr_3_v_SW,_Scheibling.JPG), </a:t>
            </a:r>
            <a:r>
              <a:rPr lang="de-DE" sz="600" u="sng" dirty="0">
                <a:hlinkClick r:id="rId7"/>
              </a:rPr>
              <a:t>https://creativecommons.org/licenses/by-sa/4.0/legalcode</a:t>
            </a:r>
            <a:endParaRPr lang="de-DE" sz="600" dirty="0"/>
          </a:p>
          <a:p>
            <a:pPr marL="87313"/>
            <a:r>
              <a:rPr lang="de-DE" sz="600" dirty="0"/>
              <a:t> </a:t>
            </a:r>
          </a:p>
          <a:p>
            <a:pPr marL="87313"/>
            <a:r>
              <a:rPr lang="de-DE" sz="600" b="1" dirty="0"/>
              <a:t>Bernbeuren.JPG</a:t>
            </a:r>
            <a:endParaRPr lang="de-DE" sz="600" dirty="0"/>
          </a:p>
          <a:p>
            <a:pPr marL="87313"/>
            <a:r>
              <a:rPr lang="de-DE" sz="600" dirty="0"/>
              <a:t>Flodur63 (https://commons.wikimedia.org/wiki/File:Bernbeuren_-_Auerberg_eisstarr_050212_-_12.JPG), </a:t>
            </a:r>
            <a:r>
              <a:rPr lang="de-DE" sz="600" u="sng" dirty="0">
                <a:hlinkClick r:id="rId7"/>
              </a:rPr>
              <a:t>https://creativecommons.org/licenses/by-sa/4.0/legalcode</a:t>
            </a:r>
            <a:endParaRPr lang="de-DE" sz="600" dirty="0"/>
          </a:p>
          <a:p>
            <a:pPr marL="87313"/>
            <a:r>
              <a:rPr lang="de-DE" sz="600" dirty="0"/>
              <a:t> </a:t>
            </a:r>
          </a:p>
          <a:p>
            <a:pPr marL="87313"/>
            <a:r>
              <a:rPr lang="de-DE" sz="600" b="1" dirty="0"/>
              <a:t>Luftbild München Innenstadt.jpg</a:t>
            </a:r>
            <a:endParaRPr lang="de-DE" sz="600" dirty="0"/>
          </a:p>
          <a:p>
            <a:pPr marL="87313"/>
            <a:r>
              <a:rPr lang="de-DE" sz="600" dirty="0"/>
              <a:t>Maximilian Dörrbecker (</a:t>
            </a:r>
            <a:r>
              <a:rPr lang="de-DE" sz="600" dirty="0" err="1"/>
              <a:t>Chumwa</a:t>
            </a:r>
            <a:r>
              <a:rPr lang="de-DE" sz="600" dirty="0"/>
              <a:t>) (https://commons.wikimedia.org/</a:t>
            </a:r>
            <a:r>
              <a:rPr lang="de-DE" sz="600" dirty="0" err="1"/>
              <a:t>wiki</a:t>
            </a:r>
            <a:r>
              <a:rPr lang="de-DE" sz="600" dirty="0"/>
              <a:t>/</a:t>
            </a:r>
            <a:r>
              <a:rPr lang="de-DE" sz="600" dirty="0" err="1"/>
              <a:t>File:Luftbild_München_Innenstadt.jpg</a:t>
            </a:r>
            <a:r>
              <a:rPr lang="de-DE" sz="600" dirty="0"/>
              <a:t>), „Luftbild München Innenstadt“, </a:t>
            </a:r>
            <a:r>
              <a:rPr lang="de-DE" sz="600" u="sng" dirty="0">
                <a:hlinkClick r:id="rId8"/>
              </a:rPr>
              <a:t>https://creativecommons.org/licenses/by-sa/2.5/legalcode</a:t>
            </a:r>
            <a:endParaRPr lang="de-DE" sz="600" dirty="0"/>
          </a:p>
          <a:p>
            <a:pPr marL="87313"/>
            <a:r>
              <a:rPr lang="de-DE" sz="600" dirty="0"/>
              <a:t>  </a:t>
            </a:r>
          </a:p>
          <a:p>
            <a:pPr marL="87313"/>
            <a:r>
              <a:rPr lang="de-DE" sz="600" b="1" dirty="0"/>
              <a:t>Luftbild_Wörth_an_der_Donau.JPG</a:t>
            </a:r>
            <a:endParaRPr lang="de-DE" sz="600" dirty="0"/>
          </a:p>
          <a:p>
            <a:pPr marL="87313"/>
            <a:r>
              <a:rPr lang="de-DE" sz="600" dirty="0"/>
              <a:t>Blechmodelle (https://commons.wikimedia.org/</a:t>
            </a:r>
            <a:r>
              <a:rPr lang="de-DE" sz="600" dirty="0" err="1"/>
              <a:t>wiki</a:t>
            </a:r>
            <a:r>
              <a:rPr lang="de-DE" sz="600" dirty="0"/>
              <a:t>/</a:t>
            </a:r>
            <a:r>
              <a:rPr lang="de-DE" sz="600" dirty="0" err="1"/>
              <a:t>File:Luftbild_Wörth_an_der_Donau.JPG</a:t>
            </a:r>
            <a:r>
              <a:rPr lang="de-DE" sz="600" dirty="0"/>
              <a:t>), „Luftbild Wörth an der Donau“, </a:t>
            </a:r>
            <a:r>
              <a:rPr lang="de-DE" sz="600" u="sng" dirty="0">
                <a:hlinkClick r:id="rId6"/>
              </a:rPr>
              <a:t>https://creativecommons.org/publicdomain/zero/1.0/legalcode</a:t>
            </a:r>
            <a:endParaRPr lang="de-DE" sz="600" dirty="0"/>
          </a:p>
          <a:p>
            <a:pPr marL="87313"/>
            <a:r>
              <a:rPr lang="de-DE" sz="600" dirty="0"/>
              <a:t> </a:t>
            </a:r>
          </a:p>
          <a:p>
            <a:pPr marL="87313"/>
            <a:r>
              <a:rPr lang="de-DE" sz="600" b="1" dirty="0"/>
              <a:t>Euro_coins_and_banknotes.jpg</a:t>
            </a:r>
            <a:endParaRPr lang="de-DE" sz="600" dirty="0"/>
          </a:p>
          <a:p>
            <a:pPr marL="87313"/>
            <a:r>
              <a:rPr lang="de-DE" sz="600" dirty="0" err="1"/>
              <a:t>Avij</a:t>
            </a:r>
            <a:r>
              <a:rPr lang="de-DE" sz="600" dirty="0"/>
              <a:t> </a:t>
            </a:r>
            <a:r>
              <a:rPr lang="de-DE" sz="600" dirty="0" err="1"/>
              <a:t>contribs</a:t>
            </a:r>
            <a:r>
              <a:rPr lang="de-DE" sz="600" dirty="0"/>
              <a:t>) (https://commons.wikimedia.org/wiki/File:Euro_coins_and_banknotes.jpg), „Euro </a:t>
            </a:r>
            <a:r>
              <a:rPr lang="de-DE" sz="600" dirty="0" err="1"/>
              <a:t>coins</a:t>
            </a:r>
            <a:r>
              <a:rPr lang="de-DE" sz="600" dirty="0"/>
              <a:t> </a:t>
            </a:r>
            <a:r>
              <a:rPr lang="de-DE" sz="600" dirty="0" err="1"/>
              <a:t>and</a:t>
            </a:r>
            <a:r>
              <a:rPr lang="de-DE" sz="600" dirty="0"/>
              <a:t> </a:t>
            </a:r>
            <a:r>
              <a:rPr lang="de-DE" sz="600" dirty="0" err="1"/>
              <a:t>banknotes</a:t>
            </a:r>
            <a:r>
              <a:rPr lang="de-DE" sz="600" dirty="0"/>
              <a:t>“, als gemeinfrei gekennzeichnet, Details auf Wikimedia </a:t>
            </a:r>
            <a:r>
              <a:rPr lang="de-DE" sz="600" dirty="0" err="1"/>
              <a:t>Commons</a:t>
            </a:r>
            <a:r>
              <a:rPr lang="de-DE" sz="600" dirty="0"/>
              <a:t>: </a:t>
            </a:r>
            <a:r>
              <a:rPr lang="de-DE" sz="600" u="sng" dirty="0">
                <a:hlinkClick r:id="rId9"/>
              </a:rPr>
              <a:t>https://commons.wikimedia.org/wiki/Template:PD-self</a:t>
            </a:r>
            <a:endParaRPr lang="de-DE" sz="600" dirty="0"/>
          </a:p>
          <a:p>
            <a:pPr marL="87313"/>
            <a:r>
              <a:rPr lang="de-DE" sz="600" dirty="0"/>
              <a:t> </a:t>
            </a:r>
          </a:p>
          <a:p>
            <a:pPr marL="87313"/>
            <a:r>
              <a:rPr lang="de-DE" sz="600" b="1" dirty="0" smtClean="0"/>
              <a:t>DRK/Brigitte Hiss</a:t>
            </a:r>
          </a:p>
          <a:p>
            <a:pPr marL="87313"/>
            <a:r>
              <a:rPr lang="de-DE" sz="600" b="1" dirty="0" smtClean="0"/>
              <a:t>DRK/Frank </a:t>
            </a:r>
            <a:r>
              <a:rPr lang="de-DE" sz="600" b="1" dirty="0" err="1" smtClean="0"/>
              <a:t>Nesslage</a:t>
            </a:r>
            <a:endParaRPr lang="de-DE" sz="600" b="1" dirty="0" smtClean="0"/>
          </a:p>
          <a:p>
            <a:pPr marL="87313"/>
            <a:r>
              <a:rPr lang="de-DE" sz="600" b="1" dirty="0" smtClean="0"/>
              <a:t>DRK/</a:t>
            </a:r>
            <a:r>
              <a:rPr lang="de-DE" sz="600" b="1" dirty="0" err="1" smtClean="0"/>
              <a:t>Jört</a:t>
            </a:r>
            <a:r>
              <a:rPr lang="de-DE" sz="600" b="1" dirty="0" smtClean="0"/>
              <a:t> F. Müller</a:t>
            </a:r>
          </a:p>
          <a:p>
            <a:pPr marL="87313"/>
            <a:r>
              <a:rPr lang="de-DE" sz="600" b="1" dirty="0" smtClean="0"/>
              <a:t>DRK/Mathias </a:t>
            </a:r>
            <a:r>
              <a:rPr lang="de-DE" sz="600" b="1" dirty="0" err="1" smtClean="0"/>
              <a:t>Wodrich</a:t>
            </a:r>
            <a:endParaRPr lang="de-DE" sz="600" b="1" dirty="0" smtClean="0"/>
          </a:p>
          <a:p>
            <a:pPr marL="87313"/>
            <a:r>
              <a:rPr lang="de-DE" sz="600" b="1" dirty="0" smtClean="0"/>
              <a:t>DRK/Matthias </a:t>
            </a:r>
            <a:r>
              <a:rPr lang="de-DE" sz="600" b="1" dirty="0" err="1" smtClean="0"/>
              <a:t>Schraer</a:t>
            </a:r>
            <a:r>
              <a:rPr lang="de-DE" sz="600" b="1" dirty="0" smtClean="0"/>
              <a:t>/</a:t>
            </a:r>
            <a:r>
              <a:rPr lang="de-DE" sz="600" b="1" dirty="0" err="1" smtClean="0"/>
              <a:t>picture</a:t>
            </a:r>
            <a:r>
              <a:rPr lang="de-DE" sz="600" b="1" dirty="0" smtClean="0"/>
              <a:t> </a:t>
            </a:r>
            <a:r>
              <a:rPr lang="de-DE" sz="600" b="1" dirty="0" err="1" smtClean="0"/>
              <a:t>alliance</a:t>
            </a:r>
            <a:endParaRPr lang="de-DE" sz="600" b="1" dirty="0" smtClean="0"/>
          </a:p>
          <a:p>
            <a:pPr marL="87313"/>
            <a:r>
              <a:rPr lang="de-DE" sz="600" b="1" dirty="0" smtClean="0"/>
              <a:t>DRK/Tom </a:t>
            </a:r>
            <a:r>
              <a:rPr lang="de-DE" sz="600" b="1" dirty="0" err="1" smtClean="0"/>
              <a:t>Maesla</a:t>
            </a:r>
            <a:endParaRPr lang="de-DE" sz="6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812933-C86E-4205-B6D9-F12636C4ACAB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968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Deutschland und Philippinen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1" r="9260"/>
          <a:stretch/>
        </p:blipFill>
        <p:spPr>
          <a:xfrm>
            <a:off x="539552" y="1147145"/>
            <a:ext cx="8136904" cy="5234184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812933-C86E-4205-B6D9-F12636C4ACAB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sp>
        <p:nvSpPr>
          <p:cNvPr id="7" name="Pfeil nach rechts 6"/>
          <p:cNvSpPr/>
          <p:nvPr/>
        </p:nvSpPr>
        <p:spPr>
          <a:xfrm rot="8382753">
            <a:off x="7851456" y="2702456"/>
            <a:ext cx="792088" cy="39234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Pfeil nach rechts 7"/>
          <p:cNvSpPr/>
          <p:nvPr/>
        </p:nvSpPr>
        <p:spPr>
          <a:xfrm rot="2409499">
            <a:off x="3669046" y="1567710"/>
            <a:ext cx="792088" cy="39234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Ellipse 8"/>
          <p:cNvSpPr/>
          <p:nvPr/>
        </p:nvSpPr>
        <p:spPr>
          <a:xfrm>
            <a:off x="7524328" y="3042645"/>
            <a:ext cx="432048" cy="67438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>
          <a:xfrm>
            <a:off x="4355976" y="1988841"/>
            <a:ext cx="360040" cy="2880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122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Freistaat Bayern – Bundesland der Bundesrepublik Deutschland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24" y="1628800"/>
            <a:ext cx="2895954" cy="3918226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812933-C86E-4205-B6D9-F12636C4ACAB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629" y="1124745"/>
            <a:ext cx="5288925" cy="5328592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 flipV="1">
            <a:off x="1475656" y="1844824"/>
            <a:ext cx="2088232" cy="2304256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>
            <a:off x="1835696" y="5547026"/>
            <a:ext cx="2952328" cy="906311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378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Bayern - weltbekannt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749" y="1220655"/>
            <a:ext cx="4176613" cy="2784409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812933-C86E-4205-B6D9-F12636C4ACAB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457200" y="1196753"/>
            <a:ext cx="411480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 smtClean="0"/>
              <a:t>München – Landeshauptstadt Bayerns</a:t>
            </a:r>
          </a:p>
          <a:p>
            <a:endParaRPr lang="de-DE" kern="0" dirty="0" smtClean="0"/>
          </a:p>
          <a:p>
            <a:pPr marL="285750" indent="-285750">
              <a:buFontTx/>
              <a:buChar char="-"/>
            </a:pPr>
            <a:r>
              <a:rPr lang="de-DE" kern="0" dirty="0" smtClean="0"/>
              <a:t>Oktoberfest</a:t>
            </a:r>
          </a:p>
          <a:p>
            <a:pPr marL="285750" indent="-285750">
              <a:buFontTx/>
              <a:buChar char="-"/>
            </a:pPr>
            <a:r>
              <a:rPr lang="de-DE" kern="0" dirty="0" smtClean="0"/>
              <a:t>Bier</a:t>
            </a:r>
          </a:p>
          <a:p>
            <a:pPr marL="285750" indent="-285750">
              <a:buFontTx/>
              <a:buChar char="-"/>
            </a:pPr>
            <a:r>
              <a:rPr lang="de-DE" kern="0" dirty="0" smtClean="0"/>
              <a:t>FC Bayern München (Fußball)</a:t>
            </a:r>
          </a:p>
          <a:p>
            <a:pPr marL="285750" indent="-285750">
              <a:buFontTx/>
              <a:buChar char="-"/>
            </a:pPr>
            <a:endParaRPr lang="de-DE" kern="0" dirty="0"/>
          </a:p>
          <a:p>
            <a:r>
              <a:rPr lang="de-DE" kern="0" dirty="0" smtClean="0"/>
              <a:t>Aber Bayern ist noch viel mehr!</a:t>
            </a:r>
          </a:p>
          <a:p>
            <a:endParaRPr lang="de-DE" kern="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268357"/>
            <a:ext cx="3307470" cy="204096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268357"/>
            <a:ext cx="1376443" cy="204096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" t="6551" r="11786" b="21239"/>
          <a:stretch/>
        </p:blipFill>
        <p:spPr>
          <a:xfrm>
            <a:off x="5580111" y="4268357"/>
            <a:ext cx="3119751" cy="204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12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Andere Städte in Bayern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3" y="1190841"/>
            <a:ext cx="3079815" cy="2304818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812933-C86E-4205-B6D9-F12636C4ACAB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692" y="1187555"/>
            <a:ext cx="3790764" cy="230481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91217"/>
            <a:ext cx="3813577" cy="253454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692" y="3796991"/>
            <a:ext cx="3790764" cy="2527176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56374" y="1187555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Nürnberg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885692" y="1187555"/>
            <a:ext cx="1342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Augsburg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467544" y="3791217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Regensburg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4887382" y="3791217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Würzburg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867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Auch das ist Bayern I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812933-C86E-4205-B6D9-F12636C4ACAB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7" y="3969320"/>
            <a:ext cx="3397423" cy="2340000"/>
          </a:xfr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094" y="3969320"/>
            <a:ext cx="3510000" cy="234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621" y="1185609"/>
            <a:ext cx="3521473" cy="2340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7" y="1196752"/>
            <a:ext cx="4163701" cy="234000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016493" y="3861048"/>
            <a:ext cx="9875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Dörfer</a:t>
            </a:r>
          </a:p>
          <a:p>
            <a:r>
              <a:rPr lang="de-DE" dirty="0" smtClean="0"/>
              <a:t>Berge</a:t>
            </a:r>
          </a:p>
          <a:p>
            <a:r>
              <a:rPr lang="de-DE" dirty="0"/>
              <a:t>Almen</a:t>
            </a:r>
          </a:p>
          <a:p>
            <a:r>
              <a:rPr lang="de-DE" dirty="0"/>
              <a:t>Kühe</a:t>
            </a:r>
          </a:p>
          <a:p>
            <a:r>
              <a:rPr lang="de-DE" dirty="0" smtClean="0"/>
              <a:t>Ruhe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96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Auch das ist Bayern </a:t>
            </a:r>
            <a:r>
              <a:rPr lang="de-DE" dirty="0" smtClean="0"/>
              <a:t>II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461" y="3969320"/>
            <a:ext cx="4160000" cy="2340000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812933-C86E-4205-B6D9-F12636C4ACAB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3120000" cy="234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969320"/>
            <a:ext cx="3495556" cy="234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61" y="1182229"/>
            <a:ext cx="3510000" cy="23400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3851920" y="2167696"/>
            <a:ext cx="9875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Seen</a:t>
            </a:r>
          </a:p>
          <a:p>
            <a:r>
              <a:rPr lang="de-DE" dirty="0" smtClean="0"/>
              <a:t>Berge</a:t>
            </a:r>
          </a:p>
          <a:p>
            <a:r>
              <a:rPr lang="de-DE" dirty="0" smtClean="0"/>
              <a:t>Kultur</a:t>
            </a:r>
          </a:p>
          <a:p>
            <a:r>
              <a:rPr lang="de-DE" dirty="0" smtClean="0"/>
              <a:t>Natur</a:t>
            </a:r>
          </a:p>
          <a:p>
            <a:r>
              <a:rPr lang="de-DE" dirty="0" smtClean="0"/>
              <a:t>Schnee</a:t>
            </a:r>
          </a:p>
        </p:txBody>
      </p:sp>
    </p:spTree>
    <p:extLst>
      <p:ext uri="{BB962C8B-B14F-4D97-AF65-F5344CB8AC3E}">
        <p14:creationId xmlns:p14="http://schemas.microsoft.com/office/powerpoint/2010/main" val="163964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Wo werden</a:t>
            </a:r>
            <a:r>
              <a:rPr lang="de-DE" dirty="0"/>
              <a:t> Sie</a:t>
            </a:r>
            <a:r>
              <a:rPr lang="de-DE" dirty="0" smtClean="0"/>
              <a:t> arbeiten?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Unsere Einrichtungen sind über ganz Bayern verteilt.</a:t>
            </a:r>
          </a:p>
          <a:p>
            <a:r>
              <a:rPr lang="de-DE" dirty="0" smtClean="0"/>
              <a:t>Die meisten Altenpflegeheime sind nicht in großen Städten.</a:t>
            </a:r>
          </a:p>
          <a:p>
            <a:r>
              <a:rPr lang="de-DE" dirty="0" smtClean="0"/>
              <a:t>Nur sehr wenige von Ihnen werden in der Großstadt arbeiten.</a:t>
            </a:r>
          </a:p>
          <a:p>
            <a:r>
              <a:rPr lang="de-DE" dirty="0" smtClean="0"/>
              <a:t>Fast alle von Ihnen werden in kleineren Orten (&gt; 3.000 Einwohner) arbeiten.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812933-C86E-4205-B6D9-F12636C4ACAB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61048"/>
            <a:ext cx="3653135" cy="243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4329642" cy="243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19572" y="1844824"/>
            <a:ext cx="8568952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1300" dirty="0" smtClean="0">
                <a:solidFill>
                  <a:srgbClr val="FF0000"/>
                </a:solidFill>
                <a:latin typeface="Wingdings" panose="05000000000000000000" pitchFamily="2" charset="2"/>
                <a:sym typeface="Wingdings"/>
              </a:rPr>
              <a:t></a:t>
            </a:r>
            <a:r>
              <a:rPr lang="de-DE" sz="4400" dirty="0" smtClean="0">
                <a:solidFill>
                  <a:srgbClr val="FF0000"/>
                </a:solidFill>
                <a:latin typeface="Wingdings" panose="05000000000000000000" pitchFamily="2" charset="2"/>
                <a:sym typeface="Wingdings"/>
              </a:rPr>
              <a:t> </a:t>
            </a:r>
            <a:r>
              <a:rPr lang="de-DE" sz="41300" dirty="0" smtClean="0">
                <a:solidFill>
                  <a:srgbClr val="92D050"/>
                </a:solidFill>
                <a:latin typeface="Wingdings" panose="05000000000000000000" pitchFamily="2" charset="2"/>
                <a:sym typeface="Wingdings"/>
              </a:rPr>
              <a:t></a:t>
            </a:r>
            <a:endParaRPr lang="de-DE" sz="41300" dirty="0">
              <a:solidFill>
                <a:srgbClr val="92D050"/>
              </a:solidFill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7478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GST-VO-PowerPoint-000000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LGST-VO-PowerPoint-000000</Template>
  <TotalTime>0</TotalTime>
  <Words>699</Words>
  <Application>Microsoft Office PowerPoint</Application>
  <PresentationFormat>Bildschirmpräsentation (4:3)</PresentationFormat>
  <Paragraphs>254</Paragraphs>
  <Slides>21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2" baseType="lpstr">
      <vt:lpstr>LGST-VO-PowerPoint-000000</vt:lpstr>
      <vt:lpstr>Arbeiten in Deutschland beim Bayerischen Roten Kreuz </vt:lpstr>
      <vt:lpstr>Herzlich willkommen!</vt:lpstr>
      <vt:lpstr>Deutschland und Philippinen</vt:lpstr>
      <vt:lpstr>Freistaat Bayern – Bundesland der Bundesrepublik Deutschland</vt:lpstr>
      <vt:lpstr>Bayern - weltbekannt</vt:lpstr>
      <vt:lpstr>Andere Städte in Bayern</vt:lpstr>
      <vt:lpstr>Auch das ist Bayern I</vt:lpstr>
      <vt:lpstr>Auch das ist Bayern II</vt:lpstr>
      <vt:lpstr>Wo werden Sie arbeiten?</vt:lpstr>
      <vt:lpstr>Ihr Arbeitsort (Stadt oder Land)</vt:lpstr>
      <vt:lpstr>Das Rote Kreuz weltweit</vt:lpstr>
      <vt:lpstr>Rotkreuz-Grundsätze</vt:lpstr>
      <vt:lpstr>Das Rote Kreuz in Deutschland</vt:lpstr>
      <vt:lpstr>Arbeitsfelder des BRK</vt:lpstr>
      <vt:lpstr>Wir brauchen Sie!</vt:lpstr>
      <vt:lpstr>Altenpflege in Deutschland</vt:lpstr>
      <vt:lpstr>Arbeiten in Deutschland</vt:lpstr>
      <vt:lpstr>Arbeiten bei BRK und SSG</vt:lpstr>
      <vt:lpstr>Willkommen!</vt:lpstr>
      <vt:lpstr>PowerPoint-Präsentation</vt:lpstr>
      <vt:lpstr>Bildnachweis</vt:lpstr>
    </vt:vector>
  </TitlesOfParts>
  <Company>Bayerisches Rotes Kreuz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Bayerisches Rotes Kreuz</dc:title>
  <dc:creator>Dietz, Petra</dc:creator>
  <cp:lastModifiedBy>dietzpe</cp:lastModifiedBy>
  <cp:revision>65</cp:revision>
  <dcterms:created xsi:type="dcterms:W3CDTF">2018-03-07T11:05:19Z</dcterms:created>
  <dcterms:modified xsi:type="dcterms:W3CDTF">2018-05-11T11:12:45Z</dcterms:modified>
  <cp:contentStatus>Endgültig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